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61" r:id="rId5"/>
    <p:sldId id="262" r:id="rId6"/>
    <p:sldId id="258" r:id="rId7"/>
    <p:sldId id="259" r:id="rId8"/>
    <p:sldId id="260" r:id="rId9"/>
    <p:sldId id="263" r:id="rId10"/>
    <p:sldId id="264" r:id="rId11"/>
    <p:sldId id="269" r:id="rId12"/>
    <p:sldId id="268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76788" autoAdjust="0"/>
  </p:normalViewPr>
  <p:slideViewPr>
    <p:cSldViewPr>
      <p:cViewPr varScale="1">
        <p:scale>
          <a:sx n="93" d="100"/>
          <a:sy n="93" d="100"/>
        </p:scale>
        <p:origin x="-215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B91B96-750B-4B35-A378-C119208A7C5C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6F3B0-54BE-4198-BBA6-81476ADDB71B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38175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sz="12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DSE controllers fitted with RS232 / RS485 ports utilise modbus</a:t>
            </a:r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RTU protocol over twisted pair cable. </a:t>
            </a:r>
          </a:p>
          <a:p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DSE controllers with integral Ethernet ports utilise </a:t>
            </a:r>
            <a:r>
              <a:rPr lang="en-GB" sz="1200" b="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modbus</a:t>
            </a:r>
            <a:r>
              <a:rPr lang="en-GB" sz="1200" b="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TCP over CAT5 cable.</a:t>
            </a:r>
            <a:endParaRPr lang="en-GB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10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11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12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Here are the first six registers in Page 3 (Hex Address 0300 – Address 03FF)</a:t>
            </a:r>
          </a:p>
          <a:p>
            <a:r>
              <a:rPr lang="en-GB" baseline="0" dirty="0" smtClean="0"/>
              <a:t>Register 6 (hex 0306) contains status bits about the state of the alarms in the controller (0 = no alarm, 1=alarm present)</a:t>
            </a:r>
          </a:p>
          <a:p>
            <a:endParaRPr lang="en-GB" baseline="0" dirty="0" smtClean="0"/>
          </a:p>
          <a:p>
            <a:r>
              <a:rPr lang="en-GB" baseline="0" dirty="0" smtClean="0"/>
              <a:t>Now we know if there are any alarms present, we have to read to see which alarm(s) are active, there may be more than one!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Each register contains the status of four alarms, each alarm’s status given in a four bit value (0-15)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4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Each register contains the status of four alarms, each alarm’s status given in a four bit value (0-15)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value returned for a specific alarm, tells what kind of alarm it is.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5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Each register contains the status of four alarms, each alarm’s status given in a four bit value (0-15)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value returned for a specific alarm, tells what kind of alarm it is.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Split the binary value into the four smaller packets and convert them to decimal to compare them with the </a:t>
            </a:r>
            <a:r>
              <a:rPr lang="en-GB" i="1" baseline="0" dirty="0" smtClean="0"/>
              <a:t>Alarm condition codes</a:t>
            </a:r>
            <a:r>
              <a:rPr lang="en-GB" i="0" baseline="0" dirty="0" smtClean="0"/>
              <a:t> table from the Gencomm document.</a:t>
            </a:r>
          </a:p>
          <a:p>
            <a:endParaRPr lang="en-GB" i="0" baseline="0" dirty="0" smtClean="0"/>
          </a:p>
          <a:p>
            <a:r>
              <a:rPr lang="en-GB" i="0" baseline="0" dirty="0" smtClean="0"/>
              <a:t>An unimplemented alarm means that the controller does not support this alarm, or it has been disabled in the module’s configuration.</a:t>
            </a:r>
            <a:endParaRPr lang="en-GB" baseline="0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6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GB" baseline="0" dirty="0" smtClean="0"/>
              <a:t>Each register contains the status of four alarms, each alarm’s status given in a four bit value (0-15)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value returned for a specific alarm, tells what kind of alarm it is.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Split the binary value into the four smaller packets and convert them to decimal to compare them with the </a:t>
            </a:r>
            <a:r>
              <a:rPr lang="en-GB" i="1" baseline="0" dirty="0" smtClean="0"/>
              <a:t>Alarm condition codes</a:t>
            </a:r>
            <a:r>
              <a:rPr lang="en-GB" i="0" baseline="0" dirty="0" smtClean="0"/>
              <a:t> table from the Gencomm document.</a:t>
            </a:r>
          </a:p>
          <a:p>
            <a:endParaRPr lang="en-GB" i="0" baseline="0" dirty="0" smtClean="0"/>
          </a:p>
          <a:p>
            <a:r>
              <a:rPr lang="en-GB" i="0" baseline="0" dirty="0" smtClean="0"/>
              <a:t>An unimplemented alarm means that the controller does not support this alarm, or it has been disabled in the module’s configuration.</a:t>
            </a:r>
            <a:endParaRPr lang="en-GB" baseline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7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8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9</a:t>
            </a:fld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baseline="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EF61B2-CD4A-452C-92C6-D232D5E15771}" type="datetimeFigureOut">
              <a:rPr lang="en-GB" smtClean="0"/>
              <a:pPr/>
              <a:t>17/02/2014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F256F5-C2CF-4411-BEAE-FFB4D79A4997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SE-NEW-PP-2011-WHITE-1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7239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latin typeface="Arial" charset="0"/>
              </a:rPr>
              <a:t>DEEP SEA ELECTRONICS PLC</a:t>
            </a: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Highfield House, Hunmanby Industrial Estate, Hunmanby, North Yorkshire YO14 0PH England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TELEPHONE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FASCIMILE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EMAIL</a:t>
            </a:r>
            <a:r>
              <a:rPr lang="en-US" sz="800" dirty="0">
                <a:latin typeface="Arial" charset="0"/>
              </a:rPr>
              <a:t> sales@deepseaplc.com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81000" y="5424488"/>
            <a:ext cx="2057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04800" y="1752600"/>
            <a:ext cx="72390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Arial" charset="0"/>
              </a:rPr>
              <a:t>DSEGENCOMM PROTOCOL</a:t>
            </a:r>
            <a:endParaRPr lang="en-US" sz="800" b="1" dirty="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chemeClr val="bg1">
                    <a:lumMod val="65000"/>
                  </a:schemeClr>
                </a:solidFill>
                <a:latin typeface="Arial" charset="0"/>
              </a:rPr>
              <a:t>DSE7200, DSE7300, DSE7400, DSE8600, DSE8700, DSE8800 series</a:t>
            </a:r>
          </a:p>
          <a:p>
            <a:pPr>
              <a:spcBef>
                <a:spcPct val="50000"/>
              </a:spcBef>
            </a:pPr>
            <a:endParaRPr lang="en-US" sz="16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357158" y="3214686"/>
            <a:ext cx="83058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357158" y="3500438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3600" b="1" dirty="0" smtClean="0">
                <a:solidFill>
                  <a:srgbClr val="00D100"/>
                </a:solidFill>
                <a:latin typeface="Arial" charset="0"/>
              </a:rPr>
              <a:t>GENCOMM ALARMS</a:t>
            </a:r>
            <a:endParaRPr lang="en-GB" sz="24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0 0 0 0 0 0 0 1 1 1 1 1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</a:p>
          <a:p>
            <a:pPr algn="ctr"/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AND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0 0 0 0 0 0 0 0 0 0 0 0 1 1 1 1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=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0 0 0 0 0 0 0 0 0 0 0 0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</a:t>
            </a:r>
          </a:p>
          <a:p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and perform a ‘logical AND’ to mask out the most significant 12 bits.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0 0 0 0 0 0 0 0 0 0 0 0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</a:t>
            </a:r>
          </a:p>
          <a:p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Now we can test the number against the table of alarm status’s.</a:t>
            </a:r>
          </a:p>
          <a:p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0010 </a:t>
            </a:r>
            <a:r>
              <a:rPr lang="en-GB" sz="2000" b="1" dirty="0" smtClean="0">
                <a:latin typeface="Arial" charset="0"/>
              </a:rPr>
              <a:t>(Binary) </a:t>
            </a:r>
            <a:r>
              <a:rPr lang="en-GB" sz="3200" b="1" dirty="0" smtClean="0">
                <a:latin typeface="Arial" charset="0"/>
              </a:rPr>
              <a:t>=  2 </a:t>
            </a:r>
            <a:r>
              <a:rPr lang="en-GB" sz="2000" b="1" dirty="0" smtClean="0">
                <a:latin typeface="Arial" charset="0"/>
              </a:rPr>
              <a:t>(Decimal)  </a:t>
            </a:r>
            <a:r>
              <a:rPr lang="en-GB" sz="3200" b="1" dirty="0" smtClean="0">
                <a:latin typeface="Arial" charset="0"/>
              </a:rPr>
              <a:t>= Warning alarm</a:t>
            </a:r>
          </a:p>
          <a:p>
            <a:endParaRPr lang="en-GB" sz="32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0 0 0 0 0 0 0 0 0 0 0 0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</a:t>
            </a:r>
          </a:p>
          <a:p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In the C language this is performed by</a:t>
            </a:r>
          </a:p>
          <a:p>
            <a:endParaRPr lang="en-GB" sz="3200" b="1" dirty="0" smtClean="0">
              <a:latin typeface="Arial" charset="0"/>
            </a:endParaRPr>
          </a:p>
          <a:p>
            <a:r>
              <a:rPr lang="en-GB" sz="3200" b="1" dirty="0" err="1" smtClean="0">
                <a:latin typeface="Arial" charset="0"/>
              </a:rPr>
              <a:t>AlarmStatus</a:t>
            </a:r>
            <a:r>
              <a:rPr lang="en-GB" sz="3200" b="1" dirty="0" smtClean="0">
                <a:latin typeface="Arial" charset="0"/>
              </a:rPr>
              <a:t> = (value &gt;&gt; 4) &amp; 15 ;</a:t>
            </a:r>
          </a:p>
          <a:p>
            <a:endParaRPr lang="en-GB" sz="3200" b="1" dirty="0" smtClean="0">
              <a:latin typeface="Arial" charset="0"/>
            </a:endParaRPr>
          </a:p>
          <a:p>
            <a:endParaRPr lang="en-GB" sz="3200" b="1" dirty="0" smtClean="0">
              <a:latin typeface="Arial" charset="0"/>
            </a:endParaRPr>
          </a:p>
          <a:p>
            <a:endParaRPr lang="en-GB" sz="3200" b="1" dirty="0" smtClean="0">
              <a:latin typeface="Arial" charset="0"/>
            </a:endParaRPr>
          </a:p>
        </p:txBody>
      </p:sp>
      <p:sp>
        <p:nvSpPr>
          <p:cNvPr id="5" name="Rounded Rectangular Callout 4"/>
          <p:cNvSpPr/>
          <p:nvPr/>
        </p:nvSpPr>
        <p:spPr>
          <a:xfrm>
            <a:off x="785786" y="4572008"/>
            <a:ext cx="2428892" cy="1143008"/>
          </a:xfrm>
          <a:prstGeom prst="wedgeRoundRectCallout">
            <a:avLst>
              <a:gd name="adj1" fmla="val 107753"/>
              <a:gd name="adj2" fmla="val -8295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Box 5"/>
          <p:cNvSpPr txBox="1"/>
          <p:nvPr/>
        </p:nvSpPr>
        <p:spPr>
          <a:xfrm>
            <a:off x="857224" y="4643446"/>
            <a:ext cx="221457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Shift right by 4 bits</a:t>
            </a:r>
            <a:endParaRPr lang="en-GB" sz="28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4714876" y="4643446"/>
            <a:ext cx="2428892" cy="1143008"/>
          </a:xfrm>
          <a:prstGeom prst="wedgeRoundRectCallout">
            <a:avLst>
              <a:gd name="adj1" fmla="val -7632"/>
              <a:gd name="adj2" fmla="val -87110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4786314" y="4714884"/>
            <a:ext cx="22145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Logical AND</a:t>
            </a:r>
            <a:endParaRPr lang="en-GB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OVERALL STATUS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For alarm status, read page 3, register 6</a:t>
            </a:r>
          </a:p>
          <a:p>
            <a:r>
              <a:rPr lang="en-GB" sz="2600" b="1" dirty="0" smtClean="0">
                <a:latin typeface="Arial" charset="0"/>
              </a:rPr>
              <a:t>This contains a </a:t>
            </a:r>
            <a:r>
              <a:rPr lang="en-GB" sz="2600" b="1" i="1" dirty="0" smtClean="0">
                <a:latin typeface="Arial" charset="0"/>
              </a:rPr>
              <a:t>bit field</a:t>
            </a:r>
            <a:r>
              <a:rPr lang="en-GB" sz="2600" b="1" dirty="0" smtClean="0">
                <a:latin typeface="Arial" charset="0"/>
              </a:rPr>
              <a:t> of status information :</a:t>
            </a:r>
            <a:endParaRPr lang="en-GB" sz="2600" b="1" dirty="0">
              <a:latin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4497" y="2811368"/>
          <a:ext cx="7407903" cy="2849880"/>
        </p:xfrm>
        <a:graphic>
          <a:graphicData uri="http://schemas.openxmlformats.org/drawingml/2006/table">
            <a:tbl>
              <a:tblPr/>
              <a:tblGrid>
                <a:gridCol w="703189"/>
                <a:gridCol w="2109568"/>
                <a:gridCol w="904101"/>
                <a:gridCol w="929214"/>
                <a:gridCol w="574829"/>
                <a:gridCol w="1049202"/>
                <a:gridCol w="1137800"/>
              </a:tblGrid>
              <a:tr h="33485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Register offset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Name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Minimum value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Maximum value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Scaling factor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Units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Bits/ sign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Manufacturer code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65534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Model number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65534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2-3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Serial number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999999999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32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Control mode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65535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0xFFFF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0xFFFF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Control unit not configured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16/16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15/16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Control unit failure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14/16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Shutdown alarm 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13/16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Electrical trip alarm 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12/16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Warning alarm 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11/16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Telemetry alarm flag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Not 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10/16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Satellite telemetry alarm flag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Not 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Active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9/16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 font file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No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Yes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8/16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742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Unimplemented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100" dirty="0">
                          <a:latin typeface="Times New Roman"/>
                          <a:ea typeface="Times New Roman"/>
                          <a:cs typeface="Times New Roman"/>
                        </a:rPr>
                        <a:t>1/16-7/16</a:t>
                      </a:r>
                    </a:p>
                  </a:txBody>
                  <a:tcPr marL="75342" marR="7534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0"/>
            <a:ext cx="8371656" cy="2092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ACTIVE ALARMS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600" b="1" dirty="0" smtClean="0">
                <a:latin typeface="Arial" charset="0"/>
              </a:rPr>
              <a:t>To find which alarms are active, read page 153 for </a:t>
            </a:r>
            <a:r>
              <a:rPr lang="en-GB" sz="2600" b="1" i="1" dirty="0" smtClean="0">
                <a:latin typeface="Arial" charset="0"/>
              </a:rPr>
              <a:t>unnamed </a:t>
            </a:r>
            <a:r>
              <a:rPr lang="en-GB" sz="2600" b="1" dirty="0" smtClean="0">
                <a:latin typeface="Arial" charset="0"/>
              </a:rPr>
              <a:t>(user configured) alarms and page 154 for </a:t>
            </a:r>
            <a:r>
              <a:rPr lang="en-GB" sz="2600" b="1" i="1" dirty="0" smtClean="0">
                <a:latin typeface="Arial" charset="0"/>
              </a:rPr>
              <a:t>named </a:t>
            </a:r>
            <a:r>
              <a:rPr lang="en-GB" sz="2600" b="1" dirty="0" smtClean="0">
                <a:latin typeface="Arial" charset="0"/>
              </a:rPr>
              <a:t>(pre-configured) alarms. :</a:t>
            </a:r>
            <a:endParaRPr lang="en-GB" sz="2600" b="1" dirty="0">
              <a:latin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467544" y="3484479"/>
          <a:ext cx="8104217" cy="2016223"/>
        </p:xfrm>
        <a:graphic>
          <a:graphicData uri="http://schemas.openxmlformats.org/drawingml/2006/table">
            <a:tbl>
              <a:tblPr/>
              <a:tblGrid>
                <a:gridCol w="750143"/>
                <a:gridCol w="3201500"/>
                <a:gridCol w="1473494"/>
                <a:gridCol w="1422145"/>
                <a:gridCol w="1256935"/>
              </a:tblGrid>
              <a:tr h="3665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Register offset</a:t>
                      </a: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Name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Minimum value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Maximum value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Bits/ Sign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Number of named alarms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61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128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Emergency stop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13/16-16/16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Low oil pressure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9/16-12/16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High coolant temperature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5/16-8/16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High oil temperature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1/16-4/16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Under speed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13/16-16/16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Over speed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9/16-12/16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Fail to start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5/16-8/16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80372" marR="80372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pattFill prst="pct20">
                      <a:fgClr>
                        <a:srgbClr val="FFFFFF"/>
                      </a:fgClr>
                      <a:bgClr>
                        <a:srgbClr val="CCCCCC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Fail to come to rest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Times New Roman"/>
                          <a:ea typeface="Times New Roman"/>
                          <a:cs typeface="Times New Roman"/>
                        </a:rPr>
                        <a:t>1/16-4/16</a:t>
                      </a:r>
                    </a:p>
                  </a:txBody>
                  <a:tcPr marL="80372" marR="8037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ALARM CONDITIONS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600" b="1" dirty="0" smtClean="0">
              <a:latin typeface="Arial" charset="0"/>
            </a:endParaRPr>
          </a:p>
          <a:p>
            <a:endParaRPr lang="en-GB" sz="2600" b="1" dirty="0">
              <a:latin typeface="Arial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51520" y="2159104"/>
          <a:ext cx="8665646" cy="2926080"/>
        </p:xfrm>
        <a:graphic>
          <a:graphicData uri="http://schemas.openxmlformats.org/drawingml/2006/table">
            <a:tbl>
              <a:tblPr/>
              <a:tblGrid>
                <a:gridCol w="1186524"/>
                <a:gridCol w="3739561"/>
                <a:gridCol w="3739561"/>
              </a:tblGrid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Condition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Meaning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Displayed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0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Disabled digital input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None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Not active alarm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None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Warning alarm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Active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Shutdown alarm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Active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Electrical trip alarm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Active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5-7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Inactive indication (no string)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None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Inactive indication (displayed string)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Inactive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Active indication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Active string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11-14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en-GB" sz="16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4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108597" marR="108597" marT="0" marB="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>
                          <a:latin typeface="Times New Roman"/>
                          <a:ea typeface="Times New Roman"/>
                          <a:cs typeface="Times New Roman"/>
                        </a:rPr>
                        <a:t>Unimplemented alarm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dirty="0">
                          <a:latin typeface="Times New Roman"/>
                          <a:ea typeface="Times New Roman"/>
                          <a:cs typeface="Times New Roman"/>
                        </a:rPr>
                        <a:t>None</a:t>
                      </a:r>
                    </a:p>
                  </a:txBody>
                  <a:tcPr marL="108597" marR="10859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0 0 0 1 1 1 1 1 0 0 1 0 0 0 1 1</a:t>
            </a:r>
            <a:endParaRPr lang="en-GB" sz="2600" b="1" dirty="0">
              <a:latin typeface="Arial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11561" y="2996952"/>
          <a:ext cx="7920879" cy="220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7"/>
                <a:gridCol w="1296144"/>
                <a:gridCol w="4752528"/>
              </a:tblGrid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Binary value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Decimal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Alarm Status</a:t>
                      </a: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0001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charset="0"/>
                        </a:rPr>
                        <a:t>No alarm present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0010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2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charset="0"/>
                        </a:rPr>
                        <a:t>Warning alarm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0011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3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charset="0"/>
                        </a:rPr>
                        <a:t>Shutdown alarm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800" b="1" kern="120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0100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4  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Electrical Trip alarm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1111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kern="1200" dirty="0" smtClean="0">
                          <a:solidFill>
                            <a:schemeClr val="dk1"/>
                          </a:solidFill>
                          <a:latin typeface="Arial" charset="0"/>
                          <a:ea typeface="+mn-ea"/>
                          <a:cs typeface="+mn-cs"/>
                        </a:rPr>
                        <a:t>15</a:t>
                      </a:r>
                      <a:endParaRPr lang="en-GB" sz="1800" b="1" kern="1200" dirty="0">
                        <a:solidFill>
                          <a:schemeClr val="dk1"/>
                        </a:solidFill>
                        <a:latin typeface="Arial" charset="0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charset="0"/>
                        </a:rPr>
                        <a:t>Unimplemented alarm in this controller</a:t>
                      </a:r>
                      <a:endParaRPr lang="en-GB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0 0 0 1 1 1 1 1 0 0 1 0 0 0 1 1</a:t>
            </a:r>
          </a:p>
          <a:p>
            <a:pPr algn="ctr"/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To check a specific alarm ‘programmatically’ we need to check specific bits.</a:t>
            </a:r>
          </a:p>
          <a:p>
            <a:r>
              <a:rPr lang="en-GB" sz="3200" b="1" dirty="0" smtClean="0">
                <a:latin typeface="Arial" charset="0"/>
              </a:rPr>
              <a:t>We can do this using ‘bit shifting’ and ‘bit masking’</a:t>
            </a:r>
            <a:endParaRPr lang="en-GB" sz="2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  <a:r>
              <a:rPr lang="en-GB" sz="3200" b="1" dirty="0" smtClean="0">
                <a:latin typeface="Arial" charset="0"/>
              </a:rPr>
              <a:t>0 0 1 1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Shift Right &gt;&gt; 4 bits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0 0 0 0 0 0 0 1 1 1 1 1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</a:p>
          <a:p>
            <a:pPr algn="ctr"/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For example to test the second set of four bits we first shift the value right four bits.</a:t>
            </a:r>
          </a:p>
          <a:p>
            <a:endParaRPr lang="en-GB" sz="32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  <a:r>
              <a:rPr lang="en-GB" sz="3200" b="1" dirty="0" smtClean="0">
                <a:latin typeface="Arial" charset="0"/>
              </a:rPr>
              <a:t>0 0 1 1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Shift Right &gt;&gt; 4 bits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0 0 0 0 0 0 0 1 1 1 1 1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</a:p>
          <a:p>
            <a:pPr algn="ctr"/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For example to test the second set of four bits we first shift the value right four bits.</a:t>
            </a:r>
          </a:p>
          <a:p>
            <a:endParaRPr lang="en-GB" sz="32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7384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990601"/>
            <a:ext cx="8371656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ALARMS EXAMPLE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pPr algn="ctr"/>
            <a:r>
              <a:rPr lang="en-GB" sz="3200" b="1" dirty="0" smtClean="0">
                <a:latin typeface="Arial" charset="0"/>
              </a:rPr>
              <a:t>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  <a:r>
              <a:rPr lang="en-GB" sz="3200" b="1" dirty="0" smtClean="0">
                <a:latin typeface="Arial" charset="0"/>
              </a:rPr>
              <a:t>0 0 1 1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Shift Right &gt;&gt; 4 bits</a:t>
            </a:r>
          </a:p>
          <a:p>
            <a:pPr algn="ctr"/>
            <a:r>
              <a:rPr lang="en-GB" sz="3200" b="1" dirty="0" smtClean="0">
                <a:latin typeface="Arial" charset="0"/>
              </a:rPr>
              <a:t>0 0 0 0 0 0 0 1 1 1 1 1 </a:t>
            </a:r>
            <a:r>
              <a:rPr lang="en-GB" sz="3200" b="1" dirty="0" smtClean="0">
                <a:solidFill>
                  <a:srgbClr val="FF0000"/>
                </a:solidFill>
                <a:latin typeface="Arial" charset="0"/>
              </a:rPr>
              <a:t>0 0 1 0 </a:t>
            </a:r>
          </a:p>
          <a:p>
            <a:pPr algn="ctr"/>
            <a:endParaRPr lang="en-GB" sz="3200" b="1" dirty="0" smtClean="0">
              <a:latin typeface="Arial" charset="0"/>
            </a:endParaRPr>
          </a:p>
          <a:p>
            <a:r>
              <a:rPr lang="en-GB" sz="3200" b="1" dirty="0" smtClean="0">
                <a:latin typeface="Arial" charset="0"/>
              </a:rPr>
              <a:t>For example to test the second set of four bits we first shift the value right four bits.</a:t>
            </a:r>
          </a:p>
          <a:p>
            <a:endParaRPr lang="en-GB" sz="32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t_x0020_Number xmlns="03425ff3-86fe-4b5f-a14e-d357990611e3">056-076</Part_x0020_Number>
    <Product_x0020_Type xmlns="03425ff3-86fe-4b5f-a14e-d357990611e3"/>
    <Document_x0020_Type xmlns="03425ff3-86fe-4b5f-a14e-d357990611e3">Training Presentation</Document_x0020_Type>
    <Family xmlns="03425ff3-86fe-4b5f-a14e-d357990611e3">Comms Training</Family>
    <Language xmlns="03425ff3-86fe-4b5f-a14e-d357990611e3">English</Language>
    <Obsolete xmlns="03425ff3-86fe-4b5f-a14e-d357990611e3">false</Obsolete>
    <Product xmlns="03425ff3-86fe-4b5f-a14e-d357990611e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DF21593D9FC145913986A9E628CD40" ma:contentTypeVersion="7" ma:contentTypeDescription="Create a new document." ma:contentTypeScope="" ma:versionID="801947bc88507ac5ac0927d6cc572c11">
  <xsd:schema xmlns:xsd="http://www.w3.org/2001/XMLSchema" xmlns:xs="http://www.w3.org/2001/XMLSchema" xmlns:p="http://schemas.microsoft.com/office/2006/metadata/properties" xmlns:ns2="03425ff3-86fe-4b5f-a14e-d357990611e3" targetNamespace="http://schemas.microsoft.com/office/2006/metadata/properties" ma:root="true" ma:fieldsID="4c7fd980ece82bc88a4541a8546963bc" ns2:_="">
    <xsd:import namespace="03425ff3-86fe-4b5f-a14e-d357990611e3"/>
    <xsd:element name="properties">
      <xsd:complexType>
        <xsd:sequence>
          <xsd:element name="documentManagement">
            <xsd:complexType>
              <xsd:all>
                <xsd:element ref="ns2:Family" minOccurs="0"/>
                <xsd:element ref="ns2:Product" minOccurs="0"/>
                <xsd:element ref="ns2:Product_x0020_Type" minOccurs="0"/>
                <xsd:element ref="ns2:Document_x0020_Type"/>
                <xsd:element ref="ns2:Language"/>
                <xsd:element ref="ns2:Part_x0020_Number"/>
                <xsd:element ref="ns2:Obsole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3425ff3-86fe-4b5f-a14e-d357990611e3" elementFormDefault="qualified">
    <xsd:import namespace="http://schemas.microsoft.com/office/2006/documentManagement/types"/>
    <xsd:import namespace="http://schemas.microsoft.com/office/infopath/2007/PartnerControls"/>
    <xsd:element name="Family" ma:index="2" nillable="true" ma:displayName="Family" ma:internalName="Family">
      <xsd:simpleType>
        <xsd:restriction base="dms:Text">
          <xsd:maxLength value="255"/>
        </xsd:restriction>
      </xsd:simpleType>
    </xsd:element>
    <xsd:element name="Product" ma:index="3" nillable="true" ma:displayName="Product" ma:internalName="Product">
      <xsd:simpleType>
        <xsd:restriction base="dms:Text">
          <xsd:maxLength value="255"/>
        </xsd:restriction>
      </xsd:simpleType>
    </xsd:element>
    <xsd:element name="Product_x0020_Type" ma:index="4" nillable="true" ma:displayName="Product Type" ma:internalName="Product_x0020_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attery Charger"/>
                    <xsd:enumeration value="Speed Switch"/>
                    <xsd:enumeration value="Manual Start"/>
                    <xsd:enumeration value="Auto Start"/>
                    <xsd:enumeration value="AMF"/>
                    <xsd:enumeration value="ATS"/>
                    <xsd:enumeration value="Load Share"/>
                    <xsd:enumeration value="PC Software"/>
                    <xsd:enumeration value="Lighting"/>
                    <xsd:enumeration value="Accessory"/>
                  </xsd:restriction>
                </xsd:simpleType>
              </xsd:element>
            </xsd:sequence>
          </xsd:extension>
        </xsd:complexContent>
      </xsd:complexType>
    </xsd:element>
    <xsd:element name="Document_x0020_Type" ma:index="5" ma:displayName="Document Type" ma:format="Dropdown" ma:internalName="Document_x0020_Type">
      <xsd:simpleType>
        <xsd:restriction base="dms:Choice">
          <xsd:enumeration value="Installation Instructions"/>
          <xsd:enumeration value="Operator Manual"/>
          <xsd:enumeration value="Software manual"/>
          <xsd:enumeration value="Quick Start Guide"/>
          <xsd:enumeration value="Technical Guide"/>
          <xsd:enumeration value="Training Document"/>
          <xsd:enumeration value="Training Presentation"/>
          <xsd:enumeration value="Sales Information"/>
        </xsd:restriction>
      </xsd:simpleType>
    </xsd:element>
    <xsd:element name="Language" ma:index="6" ma:displayName="Language" ma:default="English" ma:internalName="Language">
      <xsd:simpleType>
        <xsd:restriction base="dms:Text">
          <xsd:maxLength value="255"/>
        </xsd:restriction>
      </xsd:simpleType>
    </xsd:element>
    <xsd:element name="Part_x0020_Number" ma:index="13" ma:displayName="Part Number" ma:internalName="Part_x0020_Number">
      <xsd:simpleType>
        <xsd:restriction base="dms:Text">
          <xsd:maxLength value="7"/>
        </xsd:restriction>
      </xsd:simpleType>
    </xsd:element>
    <xsd:element name="Obsolete" ma:index="14" nillable="true" ma:displayName="Obsolete" ma:default="0" ma:internalName="Obsolet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C8F754A-B6CB-4871-8922-29487AAD89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55B7B2E-5EC1-44C3-85D1-74E0AE3EE71C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03425ff3-86fe-4b5f-a14e-d357990611e3"/>
    <ds:schemaRef ds:uri="http://schemas.openxmlformats.org/package/2006/metadata/core-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B9CE61F9-3D5D-42D5-8EEC-4825CE2E93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425ff3-86fe-4b5f-a14e-d357990611e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1132</Words>
  <Application>Microsoft Office PowerPoint</Application>
  <PresentationFormat>On-screen Show (4:3)</PresentationFormat>
  <Paragraphs>292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Gencomm Alarms</dc:title>
  <dc:subject>;#Comms;#</dc:subject>
  <dc:creator>Tony Manton</dc:creator>
  <cp:lastModifiedBy>Tony.Manton</cp:lastModifiedBy>
  <cp:revision>11</cp:revision>
  <dcterms:created xsi:type="dcterms:W3CDTF">2012-04-27T09:42:57Z</dcterms:created>
  <dcterms:modified xsi:type="dcterms:W3CDTF">2014-02-17T10:20:22Z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0x01010029DF21593D9FC145913986A9E628CD40</vt:lpwstr>
  </property>
</Properties>
</file>