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customXml/itemProps1.xml" ContentType="application/vnd.openxmlformats-officedocument.customXmlProperties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notesSlides/notesSlide38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36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2.xml" ContentType="application/vnd.openxmlformats-officedocument.presentationml.notesSlide+xml"/>
  <Override PartName="/docProps/custom.xml" ContentType="application/vnd.openxmlformats-officedocument.custom-properties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customXml/itemProps2.xml" ContentType="application/vnd.openxmlformats-officedocument.customXml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3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customXml/itemProps3.xml" ContentType="application/vnd.openxmlformats-officedocument.customXml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notesSlides/notesSlide29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4"/>
  </p:sldMasterIdLst>
  <p:notesMasterIdLst>
    <p:notesMasterId r:id="rId43"/>
  </p:notesMasterIdLst>
  <p:sldIdLst>
    <p:sldId id="256" r:id="rId5"/>
    <p:sldId id="265" r:id="rId6"/>
    <p:sldId id="266" r:id="rId7"/>
    <p:sldId id="267" r:id="rId8"/>
    <p:sldId id="269" r:id="rId9"/>
    <p:sldId id="313" r:id="rId10"/>
    <p:sldId id="317" r:id="rId11"/>
    <p:sldId id="316" r:id="rId12"/>
    <p:sldId id="314" r:id="rId13"/>
    <p:sldId id="315" r:id="rId14"/>
    <p:sldId id="270" r:id="rId15"/>
    <p:sldId id="271" r:id="rId16"/>
    <p:sldId id="272" r:id="rId17"/>
    <p:sldId id="273" r:id="rId18"/>
    <p:sldId id="275" r:id="rId19"/>
    <p:sldId id="277" r:id="rId20"/>
    <p:sldId id="291" r:id="rId21"/>
    <p:sldId id="292" r:id="rId22"/>
    <p:sldId id="293" r:id="rId23"/>
    <p:sldId id="294" r:id="rId24"/>
    <p:sldId id="302" r:id="rId25"/>
    <p:sldId id="303" r:id="rId26"/>
    <p:sldId id="295" r:id="rId27"/>
    <p:sldId id="296" r:id="rId28"/>
    <p:sldId id="297" r:id="rId29"/>
    <p:sldId id="298" r:id="rId30"/>
    <p:sldId id="299" r:id="rId31"/>
    <p:sldId id="300" r:id="rId32"/>
    <p:sldId id="306" r:id="rId33"/>
    <p:sldId id="307" r:id="rId34"/>
    <p:sldId id="301" r:id="rId35"/>
    <p:sldId id="281" r:id="rId36"/>
    <p:sldId id="308" r:id="rId37"/>
    <p:sldId id="309" r:id="rId38"/>
    <p:sldId id="310" r:id="rId39"/>
    <p:sldId id="311" r:id="rId40"/>
    <p:sldId id="312" r:id="rId41"/>
    <p:sldId id="289" r:id="rId42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webPr encoding="windows-1252"/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6912" autoAdjust="0"/>
    <p:restoredTop sz="74760" autoAdjust="0"/>
  </p:normalViewPr>
  <p:slideViewPr>
    <p:cSldViewPr>
      <p:cViewPr varScale="1">
        <p:scale>
          <a:sx n="90" d="100"/>
          <a:sy n="90" d="100"/>
        </p:scale>
        <p:origin x="-2718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>
        <p:scale>
          <a:sx n="100" d="100"/>
          <a:sy n="100" d="100"/>
        </p:scale>
        <p:origin x="-2112" y="66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slide" Target="slides/slide37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7E6774-6E2B-4722-B14F-C0AFECEFBC61}" type="datetimeFigureOut">
              <a:rPr lang="en-GB" smtClean="0"/>
              <a:pPr/>
              <a:t>13/02/2014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6DCEDA1-D72F-48CA-A219-6CB954D8D743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38175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GB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DSE controllers fitted with RS232 / RS485 ports utilise modbus</a:t>
            </a:r>
            <a:r>
              <a:rPr lang="en-GB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RTU protocol over twisted pair cable. </a:t>
            </a:r>
          </a:p>
          <a:p>
            <a:r>
              <a:rPr lang="en-GB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DSE controllers with integral Ethernet ports utilise </a:t>
            </a:r>
            <a:r>
              <a:rPr lang="en-GB" sz="1200" b="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modbus</a:t>
            </a:r>
            <a:r>
              <a:rPr lang="en-GB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TCP over CAT5 cable.</a:t>
            </a:r>
            <a:endParaRPr lang="en-GB" sz="1200" b="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DCEDA1-D72F-48CA-A219-6CB954D8D743}" type="slidenum">
              <a:rPr lang="en-GB" smtClean="0"/>
              <a:pPr/>
              <a:t>1</a:t>
            </a:fld>
            <a:endParaRPr lang="en-GB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buFont typeface="Arial" pitchFamily="34" charset="0"/>
              <a:buChar char="•"/>
            </a:pPr>
            <a:r>
              <a:rPr lang="en-GB" dirty="0" smtClean="0"/>
              <a:t>Correct wiring</a:t>
            </a:r>
            <a:r>
              <a:rPr lang="en-GB" baseline="0" dirty="0" smtClean="0"/>
              <a:t> of RS485</a:t>
            </a:r>
            <a:endParaRPr lang="en-GB" dirty="0" smtClean="0"/>
          </a:p>
          <a:p>
            <a:pPr>
              <a:buFont typeface="Arial" pitchFamily="34" charset="0"/>
              <a:buChar char="•"/>
            </a:pPr>
            <a:r>
              <a:rPr lang="en-GB" dirty="0" smtClean="0"/>
              <a:t>Recommended</a:t>
            </a:r>
            <a:r>
              <a:rPr lang="en-GB" baseline="0" dirty="0" smtClean="0"/>
              <a:t> cable Belden 9841</a:t>
            </a:r>
          </a:p>
          <a:p>
            <a:pPr>
              <a:buFont typeface="Arial" pitchFamily="34" charset="0"/>
              <a:buChar char="•"/>
            </a:pPr>
            <a:r>
              <a:rPr lang="en-GB" baseline="0" dirty="0" smtClean="0"/>
              <a:t>Maximum distance of cable - 1.2km</a:t>
            </a:r>
          </a:p>
          <a:p>
            <a:pPr>
              <a:buFont typeface="Arial" pitchFamily="34" charset="0"/>
              <a:buChar char="•"/>
            </a:pPr>
            <a:r>
              <a:rPr lang="en-GB" baseline="0" dirty="0" smtClean="0"/>
              <a:t>Cable must be twisted pair rated for RS485</a:t>
            </a:r>
          </a:p>
          <a:p>
            <a:pPr>
              <a:buFont typeface="Arial" pitchFamily="34" charset="0"/>
              <a:buChar char="•"/>
            </a:pPr>
            <a:r>
              <a:rPr lang="en-GB" baseline="0" dirty="0" smtClean="0"/>
              <a:t>Termination resistor must be fitted at the FIRST and LAST device on the RS485 link.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DCEDA1-D72F-48CA-A219-6CB954D8D743}" type="slidenum">
              <a:rPr lang="en-GB" smtClean="0"/>
              <a:pPr/>
              <a:t>10</a:t>
            </a:fld>
            <a:endParaRPr lang="en-GB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buFont typeface="Arial" pitchFamily="34" charset="0"/>
              <a:buChar char="•"/>
            </a:pPr>
            <a:r>
              <a:rPr lang="en-GB" baseline="0" dirty="0" smtClean="0"/>
              <a:t>A </a:t>
            </a:r>
            <a:r>
              <a:rPr lang="en-GB" i="1" baseline="0" dirty="0" smtClean="0"/>
              <a:t>balanced</a:t>
            </a:r>
            <a:r>
              <a:rPr lang="en-GB" i="0" baseline="0" dirty="0" smtClean="0"/>
              <a:t> system has two wires, transmitting opposite signals.</a:t>
            </a:r>
          </a:p>
          <a:p>
            <a:pPr>
              <a:buFont typeface="Arial" pitchFamily="34" charset="0"/>
              <a:buChar char="•"/>
            </a:pPr>
            <a:r>
              <a:rPr lang="en-GB" i="0" baseline="0" dirty="0" smtClean="0"/>
              <a:t>High speed, long distance transmission networks suffer from both </a:t>
            </a:r>
            <a:r>
              <a:rPr lang="en-GB" i="1" baseline="0" dirty="0" smtClean="0"/>
              <a:t>transmitted</a:t>
            </a:r>
            <a:r>
              <a:rPr lang="en-GB" i="0" baseline="0" dirty="0" smtClean="0"/>
              <a:t> and </a:t>
            </a:r>
            <a:r>
              <a:rPr lang="en-GB" i="1" baseline="0" dirty="0" smtClean="0"/>
              <a:t>received</a:t>
            </a:r>
            <a:r>
              <a:rPr lang="en-GB" i="0" baseline="0" dirty="0" smtClean="0"/>
              <a:t> EMI (Electro Magnetic Interference)</a:t>
            </a:r>
          </a:p>
          <a:p>
            <a:pPr>
              <a:buFont typeface="Arial" pitchFamily="34" charset="0"/>
              <a:buChar char="•"/>
            </a:pPr>
            <a:r>
              <a:rPr lang="en-GB" dirty="0" smtClean="0"/>
              <a:t>Twisted pair cabling that is correctly terminated helps to reduce the EMI and maintain integrity of the data</a:t>
            </a:r>
          </a:p>
          <a:p>
            <a:pPr>
              <a:buFont typeface="Arial" pitchFamily="34" charset="0"/>
              <a:buChar char="•"/>
            </a:pPr>
            <a:r>
              <a:rPr lang="en-GB" baseline="0" dirty="0" smtClean="0"/>
              <a:t>The following slides show the consequences</a:t>
            </a:r>
            <a:r>
              <a:rPr lang="en-GB" dirty="0" smtClean="0"/>
              <a:t> of incorrect termination</a:t>
            </a:r>
            <a:endParaRPr lang="en-GB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DCEDA1-D72F-48CA-A219-6CB954D8D743}" type="slidenum">
              <a:rPr lang="en-GB" smtClean="0"/>
              <a:pPr/>
              <a:t>11</a:t>
            </a:fld>
            <a:endParaRPr lang="en-GB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DCEDA1-D72F-48CA-A219-6CB954D8D743}" type="slidenum">
              <a:rPr lang="en-GB" smtClean="0"/>
              <a:pPr/>
              <a:t>12</a:t>
            </a:fld>
            <a:endParaRPr lang="en-GB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DCEDA1-D72F-48CA-A219-6CB954D8D743}" type="slidenum">
              <a:rPr lang="en-GB" smtClean="0"/>
              <a:pPr/>
              <a:t>13</a:t>
            </a:fld>
            <a:endParaRPr lang="en-GB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DCEDA1-D72F-48CA-A219-6CB954D8D743}" type="slidenum">
              <a:rPr lang="en-GB" smtClean="0"/>
              <a:pPr/>
              <a:t>14</a:t>
            </a:fld>
            <a:endParaRPr lang="en-GB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DCEDA1-D72F-48CA-A219-6CB954D8D743}" type="slidenum">
              <a:rPr lang="en-GB" smtClean="0"/>
              <a:pPr/>
              <a:t>15</a:t>
            </a:fld>
            <a:endParaRPr lang="en-GB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DCEDA1-D72F-48CA-A219-6CB954D8D743}" type="slidenum">
              <a:rPr lang="en-GB" smtClean="0"/>
              <a:pPr/>
              <a:t>16</a:t>
            </a:fld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DCEDA1-D72F-48CA-A219-6CB954D8D743}" type="slidenum">
              <a:rPr lang="en-GB" smtClean="0"/>
              <a:pPr/>
              <a:t>17</a:t>
            </a:fld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We are all familiar</a:t>
            </a:r>
            <a:r>
              <a:rPr lang="en-GB" baseline="0" dirty="0" smtClean="0"/>
              <a:t> with Decimal (Base 10).</a:t>
            </a:r>
          </a:p>
          <a:p>
            <a:r>
              <a:rPr lang="en-GB" baseline="0" dirty="0" smtClean="0"/>
              <a:t>The units count up, until we pass 9. add one (1) onto the tens and reset the units back to zero.</a:t>
            </a:r>
          </a:p>
          <a:p>
            <a:r>
              <a:rPr lang="en-GB" baseline="0" dirty="0" smtClean="0"/>
              <a:t>Columns increase to the left as numbers accumulate giving columns of units, tens, hundreds, thousands etc.</a:t>
            </a: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DCEDA1-D72F-48CA-A219-6CB954D8D743}" type="slidenum">
              <a:rPr lang="en-GB" smtClean="0"/>
              <a:pPr/>
              <a:t>18</a:t>
            </a:fld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Other</a:t>
            </a:r>
            <a:r>
              <a:rPr lang="en-GB" baseline="0" dirty="0" smtClean="0"/>
              <a:t> number bases work in the same way.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baseline="0" dirty="0" smtClean="0"/>
              <a:t>In binary, he units count up until we pass 1. Add one (1) onto the twos and reset the units back to zero.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baseline="0" dirty="0" smtClean="0"/>
              <a:t>Columns increase to the left as numbers accumulate giving columns of 1,2,4,8,16,32,64,128 etc.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baseline="0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baseline="0" dirty="0" smtClean="0"/>
              <a:t>Binary is the base storage method in a digital format. Everything is represented by 0’s and 1’s.</a:t>
            </a:r>
          </a:p>
          <a:p>
            <a:endParaRPr lang="en-GB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DCEDA1-D72F-48CA-A219-6CB954D8D743}" type="slidenum">
              <a:rPr lang="en-GB" smtClean="0"/>
              <a:pPr/>
              <a:t>19</a:t>
            </a:fld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baseline="0" dirty="0" smtClean="0"/>
              <a:t>Columns increase to the left as numbers accumulate giving columns of units, 16, 256, 4096, 65535 (decimal).</a:t>
            </a:r>
          </a:p>
          <a:p>
            <a:r>
              <a:rPr lang="en-GB" baseline="0" dirty="0" smtClean="0"/>
              <a:t>Hexadecimal is closely related to binary as we’ll see in the next slide.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buFont typeface="Arial" pitchFamily="34" charset="0"/>
              <a:buNone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DCEDA1-D72F-48CA-A219-6CB954D8D743}" type="slidenum">
              <a:rPr lang="en-GB" smtClean="0"/>
              <a:pPr/>
              <a:t>2</a:t>
            </a:fld>
            <a:endParaRPr lang="en-GB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DCEDA1-D72F-48CA-A219-6CB954D8D743}" type="slidenum">
              <a:rPr lang="en-GB" smtClean="0"/>
              <a:pPr/>
              <a:t>20</a:t>
            </a:fld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baseline="0" dirty="0" smtClean="0"/>
              <a:t>Or obtain a calculator for your PC or Smartphone that performs base conversion!</a:t>
            </a: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DCEDA1-D72F-48CA-A219-6CB954D8D743}" type="slidenum">
              <a:rPr lang="en-GB" smtClean="0"/>
              <a:pPr/>
              <a:t>21</a:t>
            </a:fld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DCEDA1-D72F-48CA-A219-6CB954D8D743}" type="slidenum">
              <a:rPr lang="en-GB" smtClean="0"/>
              <a:pPr/>
              <a:t>22</a:t>
            </a:fld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0A – Slave</a:t>
            </a:r>
            <a:r>
              <a:rPr lang="en-GB" baseline="0" dirty="0" smtClean="0"/>
              <a:t> address of the module being queried.</a:t>
            </a:r>
          </a:p>
          <a:p>
            <a:r>
              <a:rPr lang="en-GB" baseline="0" dirty="0" smtClean="0"/>
              <a:t>03 – Modbus function code to read registers.</a:t>
            </a:r>
          </a:p>
          <a:p>
            <a:r>
              <a:rPr lang="en-GB" baseline="0" dirty="0" smtClean="0"/>
              <a:t>04 00 – Address to read.</a:t>
            </a:r>
          </a:p>
          <a:p>
            <a:r>
              <a:rPr lang="en-GB" baseline="0" dirty="0" smtClean="0"/>
              <a:t>00 02 – Read two registers.</a:t>
            </a:r>
          </a:p>
          <a:p>
            <a:r>
              <a:rPr lang="en-GB" baseline="0" dirty="0" err="1" smtClean="0"/>
              <a:t>xxxx</a:t>
            </a:r>
            <a:r>
              <a:rPr lang="en-GB" baseline="0" dirty="0" smtClean="0"/>
              <a:t> – </a:t>
            </a:r>
            <a:r>
              <a:rPr lang="en-GB" baseline="0" dirty="0" err="1" smtClean="0"/>
              <a:t>Modbus</a:t>
            </a:r>
            <a:r>
              <a:rPr lang="en-GB" baseline="0" dirty="0" smtClean="0"/>
              <a:t> checksum.</a:t>
            </a:r>
            <a:endParaRPr lang="en-GB" dirty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DCEDA1-D72F-48CA-A219-6CB954D8D743}" type="slidenum">
              <a:rPr lang="en-GB" smtClean="0"/>
              <a:pPr/>
              <a:t>23</a:t>
            </a:fld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0A – Slave</a:t>
            </a:r>
            <a:r>
              <a:rPr lang="en-GB" baseline="0" dirty="0" smtClean="0"/>
              <a:t> address of the module being queried.</a:t>
            </a:r>
          </a:p>
          <a:p>
            <a:r>
              <a:rPr lang="en-GB" baseline="0" dirty="0" smtClean="0"/>
              <a:t>83 – 128 + Modbus function code.</a:t>
            </a:r>
          </a:p>
          <a:p>
            <a:r>
              <a:rPr lang="en-GB" baseline="0" dirty="0" smtClean="0"/>
              <a:t>02 – Exception code: 1=Illegal function code, 2=Illegal data address, 6=slave device busy.</a:t>
            </a:r>
          </a:p>
          <a:p>
            <a:r>
              <a:rPr lang="en-GB" baseline="0" dirty="0" err="1" smtClean="0"/>
              <a:t>xxxx</a:t>
            </a:r>
            <a:r>
              <a:rPr lang="en-GB" baseline="0" dirty="0" smtClean="0"/>
              <a:t> – </a:t>
            </a:r>
            <a:r>
              <a:rPr lang="en-GB" baseline="0" dirty="0" err="1" smtClean="0"/>
              <a:t>Modbus</a:t>
            </a:r>
            <a:r>
              <a:rPr lang="en-GB" baseline="0" dirty="0" smtClean="0"/>
              <a:t> checksum.</a:t>
            </a:r>
            <a:endParaRPr lang="en-GB" dirty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DCEDA1-D72F-48CA-A219-6CB954D8D743}" type="slidenum">
              <a:rPr lang="en-GB" smtClean="0"/>
              <a:pPr/>
              <a:t>24</a:t>
            </a:fld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0A – Slave</a:t>
            </a:r>
            <a:r>
              <a:rPr lang="en-GB" baseline="0" dirty="0" smtClean="0"/>
              <a:t> address of the module being queried.</a:t>
            </a:r>
          </a:p>
          <a:p>
            <a:r>
              <a:rPr lang="en-GB" baseline="0" dirty="0" smtClean="0"/>
              <a:t>03 – </a:t>
            </a:r>
            <a:r>
              <a:rPr lang="en-GB" baseline="0" dirty="0" err="1" smtClean="0"/>
              <a:t>Modbus</a:t>
            </a:r>
            <a:r>
              <a:rPr lang="en-GB" baseline="0" dirty="0" smtClean="0"/>
              <a:t> function code.</a:t>
            </a:r>
          </a:p>
          <a:p>
            <a:r>
              <a:rPr lang="en-GB" baseline="0" dirty="0" smtClean="0"/>
              <a:t>0006 – Number of bytes in the packet (2 x number of registers as there are two 8 bit bytes in each 16 bit register).</a:t>
            </a:r>
          </a:p>
          <a:p>
            <a:r>
              <a:rPr lang="en-GB" baseline="0" dirty="0" smtClean="0"/>
              <a:t>007F – first instrument being read (In this case Oil Pressure. 127 </a:t>
            </a:r>
            <a:r>
              <a:rPr lang="en-GB" baseline="0" dirty="0" err="1" smtClean="0"/>
              <a:t>kPa</a:t>
            </a:r>
            <a:r>
              <a:rPr lang="en-GB" baseline="0" dirty="0" smtClean="0"/>
              <a:t>).</a:t>
            </a:r>
          </a:p>
          <a:p>
            <a:r>
              <a:rPr lang="en-GB" baseline="0" dirty="0" smtClean="0"/>
              <a:t>0352 – Second instrument being read (In this case Coolant Temperature 85 deg C).</a:t>
            </a:r>
          </a:p>
          <a:p>
            <a:r>
              <a:rPr lang="en-GB" baseline="0" dirty="0" smtClean="0"/>
              <a:t>FFFF – Third instrument being read (FFFF = unimplemented in this controller).</a:t>
            </a:r>
          </a:p>
          <a:p>
            <a:endParaRPr lang="en-GB" baseline="0" dirty="0" smtClean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DCEDA1-D72F-48CA-A219-6CB954D8D743}" type="slidenum">
              <a:rPr lang="en-GB" smtClean="0"/>
              <a:pPr/>
              <a:t>25</a:t>
            </a:fld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baseline="0" dirty="0" smtClean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DCEDA1-D72F-48CA-A219-6CB954D8D743}" type="slidenum">
              <a:rPr lang="en-GB" smtClean="0"/>
              <a:pPr/>
              <a:t>26</a:t>
            </a:fld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GB" baseline="0" dirty="0" smtClean="0"/>
              <a:t>32 bits is MORE than big enough to handle measurements for generator sets!</a:t>
            </a: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DCEDA1-D72F-48CA-A219-6CB954D8D743}" type="slidenum">
              <a:rPr lang="en-GB" smtClean="0"/>
              <a:pPr/>
              <a:t>27</a:t>
            </a:fld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baseline="0" dirty="0" smtClean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DCEDA1-D72F-48CA-A219-6CB954D8D743}" type="slidenum">
              <a:rPr lang="en-GB" smtClean="0"/>
              <a:pPr/>
              <a:t>28</a:t>
            </a:fld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baseline="0" dirty="0" smtClean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DCEDA1-D72F-48CA-A219-6CB954D8D743}" type="slidenum">
              <a:rPr lang="en-GB" smtClean="0"/>
              <a:pPr/>
              <a:t>29</a:t>
            </a:fld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GB" baseline="0" dirty="0" smtClean="0"/>
              <a:t>Sentinel Values are used to indicate that there is something special about the instrument being read.</a:t>
            </a:r>
          </a:p>
          <a:p>
            <a:r>
              <a:rPr lang="en-GB" baseline="0" dirty="0" smtClean="0"/>
              <a:t>For instance, it may be in a fault condition or may be a digital switch, representing the state of the instrument (</a:t>
            </a:r>
            <a:r>
              <a:rPr lang="en-GB" baseline="0" dirty="0" err="1" smtClean="0"/>
              <a:t>ie</a:t>
            </a:r>
            <a:r>
              <a:rPr lang="en-GB" baseline="0" dirty="0" smtClean="0"/>
              <a:t> oil pressure)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buFont typeface="Arial" pitchFamily="34" charset="0"/>
              <a:buNone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DCEDA1-D72F-48CA-A219-6CB954D8D743}" type="slidenum">
              <a:rPr lang="en-GB" smtClean="0"/>
              <a:pPr/>
              <a:t>3</a:t>
            </a:fld>
            <a:endParaRPr lang="en-GB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DCEDA1-D72F-48CA-A219-6CB954D8D743}" type="slidenum">
              <a:rPr lang="en-GB" smtClean="0"/>
              <a:pPr/>
              <a:t>30</a:t>
            </a:fld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baseline="0" dirty="0" smtClean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DCEDA1-D72F-48CA-A219-6CB954D8D743}" type="slidenum">
              <a:rPr lang="en-GB" smtClean="0"/>
              <a:pPr/>
              <a:t>31</a:t>
            </a:fld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baseline="0" dirty="0" smtClean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DCEDA1-D72F-48CA-A219-6CB954D8D743}" type="slidenum">
              <a:rPr lang="en-GB" smtClean="0"/>
              <a:pPr/>
              <a:t>32</a:t>
            </a:fld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baseline="0" dirty="0" smtClean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DCEDA1-D72F-48CA-A219-6CB954D8D743}" type="slidenum">
              <a:rPr lang="en-GB" smtClean="0"/>
              <a:pPr/>
              <a:t>33</a:t>
            </a:fld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baseline="0" dirty="0" smtClean="0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DCEDA1-D72F-48CA-A219-6CB954D8D743}" type="slidenum">
              <a:rPr lang="en-GB" smtClean="0"/>
              <a:pPr/>
              <a:t>34</a:t>
            </a:fld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GB" baseline="0" dirty="0" smtClean="0"/>
              <a:t>As an example in hexadecimal, this is address 0405 (Hex)</a:t>
            </a:r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DCEDA1-D72F-48CA-A219-6CB954D8D743}" type="slidenum">
              <a:rPr lang="en-GB" smtClean="0"/>
              <a:pPr/>
              <a:t>35</a:t>
            </a:fld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baseline="0" dirty="0" smtClean="0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DCEDA1-D72F-48CA-A219-6CB954D8D743}" type="slidenum">
              <a:rPr lang="en-GB" smtClean="0"/>
              <a:pPr/>
              <a:t>36</a:t>
            </a:fld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baseline="0" dirty="0" smtClean="0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DCEDA1-D72F-48CA-A219-6CB954D8D743}" type="slidenum">
              <a:rPr lang="en-GB" smtClean="0"/>
              <a:pPr/>
              <a:t>37</a:t>
            </a:fld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baseline="0" dirty="0" smtClean="0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DCEDA1-D72F-48CA-A219-6CB954D8D743}" type="slidenum">
              <a:rPr lang="en-GB" smtClean="0"/>
              <a:pPr/>
              <a:t>38</a:t>
            </a:fld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baseline="0" dirty="0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buFont typeface="Arial" pitchFamily="34" charset="0"/>
              <a:buNone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DCEDA1-D72F-48CA-A219-6CB954D8D743}" type="slidenum">
              <a:rPr lang="en-GB" smtClean="0"/>
              <a:pPr/>
              <a:t>4</a:t>
            </a:fld>
            <a:endParaRPr lang="en-GB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buFont typeface="Arial" pitchFamily="34" charset="0"/>
              <a:buChar char="•"/>
            </a:pPr>
            <a:r>
              <a:rPr lang="en-GB" dirty="0" smtClean="0"/>
              <a:t>Recommended</a:t>
            </a:r>
            <a:r>
              <a:rPr lang="en-GB" baseline="0" dirty="0" smtClean="0"/>
              <a:t> cable Belden 9841</a:t>
            </a:r>
          </a:p>
          <a:p>
            <a:pPr>
              <a:buFont typeface="Arial" pitchFamily="34" charset="0"/>
              <a:buChar char="•"/>
            </a:pPr>
            <a:r>
              <a:rPr lang="en-GB" baseline="0" dirty="0" smtClean="0"/>
              <a:t>Maximum distance of cable - 1.2km</a:t>
            </a:r>
          </a:p>
          <a:p>
            <a:pPr>
              <a:buFont typeface="Arial" pitchFamily="34" charset="0"/>
              <a:buChar char="•"/>
            </a:pPr>
            <a:r>
              <a:rPr lang="en-GB" baseline="0" dirty="0" smtClean="0"/>
              <a:t>Cable must be twisted pair rated for RS485</a:t>
            </a:r>
          </a:p>
          <a:p>
            <a:pPr>
              <a:buFont typeface="Arial" pitchFamily="34" charset="0"/>
              <a:buChar char="•"/>
            </a:pPr>
            <a:r>
              <a:rPr lang="en-GB" baseline="0" dirty="0" smtClean="0"/>
              <a:t>Termination resistor must be fitted at the FIRST and LAST device on the RS485 link.</a:t>
            </a:r>
          </a:p>
          <a:p>
            <a:endParaRPr lang="en-GB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DCEDA1-D72F-48CA-A219-6CB954D8D743}" type="slidenum">
              <a:rPr lang="en-GB" smtClean="0"/>
              <a:pPr/>
              <a:t>5</a:t>
            </a:fld>
            <a:endParaRPr lang="en-GB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buFont typeface="Arial" pitchFamily="34" charset="0"/>
              <a:buChar char="•"/>
            </a:pPr>
            <a:r>
              <a:rPr lang="en-GB" dirty="0" smtClean="0"/>
              <a:t>INCORRECT wiring of</a:t>
            </a:r>
            <a:r>
              <a:rPr lang="en-GB" baseline="0" dirty="0" smtClean="0"/>
              <a:t> RS485</a:t>
            </a:r>
          </a:p>
          <a:p>
            <a:endParaRPr lang="en-GB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DCEDA1-D72F-48CA-A219-6CB954D8D743}" type="slidenum">
              <a:rPr lang="en-GB" smtClean="0"/>
              <a:pPr/>
              <a:t>6</a:t>
            </a:fld>
            <a:endParaRPr lang="en-GB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buFont typeface="Arial" pitchFamily="34" charset="0"/>
              <a:buChar char="•"/>
            </a:pPr>
            <a:r>
              <a:rPr lang="en-GB" dirty="0" smtClean="0"/>
              <a:t>INCORRECT wiring of</a:t>
            </a:r>
            <a:r>
              <a:rPr lang="en-GB" baseline="0" dirty="0" smtClean="0"/>
              <a:t> RS485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DCEDA1-D72F-48CA-A219-6CB954D8D743}" type="slidenum">
              <a:rPr lang="en-GB" smtClean="0"/>
              <a:pPr/>
              <a:t>7</a:t>
            </a:fld>
            <a:endParaRPr lang="en-GB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buFont typeface="Arial" pitchFamily="34" charset="0"/>
              <a:buChar char="•"/>
            </a:pPr>
            <a:r>
              <a:rPr lang="en-GB" dirty="0" smtClean="0"/>
              <a:t>Correct wiring</a:t>
            </a:r>
            <a:r>
              <a:rPr lang="en-GB" baseline="0" dirty="0" smtClean="0"/>
              <a:t> of RS485</a:t>
            </a:r>
            <a:endParaRPr lang="en-GB" dirty="0" smtClean="0"/>
          </a:p>
          <a:p>
            <a:pPr>
              <a:buFont typeface="Arial" pitchFamily="34" charset="0"/>
              <a:buChar char="•"/>
            </a:pPr>
            <a:r>
              <a:rPr lang="en-GB" dirty="0" smtClean="0"/>
              <a:t>Recommended</a:t>
            </a:r>
            <a:r>
              <a:rPr lang="en-GB" baseline="0" dirty="0" smtClean="0"/>
              <a:t> cable Belden 9841</a:t>
            </a:r>
          </a:p>
          <a:p>
            <a:pPr>
              <a:buFont typeface="Arial" pitchFamily="34" charset="0"/>
              <a:buChar char="•"/>
            </a:pPr>
            <a:r>
              <a:rPr lang="en-GB" baseline="0" dirty="0" smtClean="0"/>
              <a:t>Maximum distance of cable - 1.2km</a:t>
            </a:r>
          </a:p>
          <a:p>
            <a:pPr>
              <a:buFont typeface="Arial" pitchFamily="34" charset="0"/>
              <a:buChar char="•"/>
            </a:pPr>
            <a:r>
              <a:rPr lang="en-GB" baseline="0" dirty="0" smtClean="0"/>
              <a:t>Cable must be twisted pair rated for RS485</a:t>
            </a:r>
          </a:p>
          <a:p>
            <a:pPr>
              <a:buFont typeface="Arial" pitchFamily="34" charset="0"/>
              <a:buChar char="•"/>
            </a:pPr>
            <a:r>
              <a:rPr lang="en-GB" baseline="0" dirty="0" smtClean="0"/>
              <a:t>Termination resistor must be fitted at the FIRST and LAST device on the RS485 link.</a:t>
            </a:r>
          </a:p>
          <a:p>
            <a:endParaRPr lang="en-GB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DCEDA1-D72F-48CA-A219-6CB954D8D743}" type="slidenum">
              <a:rPr lang="en-GB" smtClean="0"/>
              <a:pPr/>
              <a:t>8</a:t>
            </a:fld>
            <a:endParaRPr lang="en-GB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buFont typeface="Arial" pitchFamily="34" charset="0"/>
              <a:buChar char="•"/>
            </a:pPr>
            <a:r>
              <a:rPr lang="en-GB" dirty="0" smtClean="0"/>
              <a:t>Correct wiring</a:t>
            </a:r>
            <a:r>
              <a:rPr lang="en-GB" baseline="0" dirty="0" smtClean="0"/>
              <a:t> of RS485</a:t>
            </a:r>
            <a:endParaRPr lang="en-GB" dirty="0" smtClean="0"/>
          </a:p>
          <a:p>
            <a:pPr>
              <a:buFont typeface="Arial" pitchFamily="34" charset="0"/>
              <a:buChar char="•"/>
            </a:pPr>
            <a:r>
              <a:rPr lang="en-GB" dirty="0" smtClean="0"/>
              <a:t>Recommended</a:t>
            </a:r>
            <a:r>
              <a:rPr lang="en-GB" baseline="0" dirty="0" smtClean="0"/>
              <a:t> cable Belden 9841</a:t>
            </a:r>
          </a:p>
          <a:p>
            <a:pPr>
              <a:buFont typeface="Arial" pitchFamily="34" charset="0"/>
              <a:buChar char="•"/>
            </a:pPr>
            <a:r>
              <a:rPr lang="en-GB" baseline="0" dirty="0" smtClean="0"/>
              <a:t>Maximum distance of cable - 1.2km</a:t>
            </a:r>
          </a:p>
          <a:p>
            <a:pPr>
              <a:buFont typeface="Arial" pitchFamily="34" charset="0"/>
              <a:buChar char="•"/>
            </a:pPr>
            <a:r>
              <a:rPr lang="en-GB" baseline="0" dirty="0" smtClean="0"/>
              <a:t>Cable must be twisted pair rated for RS485</a:t>
            </a:r>
          </a:p>
          <a:p>
            <a:pPr>
              <a:buFont typeface="Arial" pitchFamily="34" charset="0"/>
              <a:buChar char="•"/>
            </a:pPr>
            <a:r>
              <a:rPr lang="en-GB" baseline="0" dirty="0" smtClean="0"/>
              <a:t>Termination resistor must be fitted at the FIRST and LAST device on the RS485 link.</a:t>
            </a:r>
          </a:p>
          <a:p>
            <a:endParaRPr lang="en-GB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DCEDA1-D72F-48CA-A219-6CB954D8D743}" type="slidenum">
              <a:rPr lang="en-GB" smtClean="0"/>
              <a:pPr/>
              <a:t>9</a:t>
            </a:fld>
            <a:endParaRPr lang="en-GB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42C87D6-C529-4F17-993B-F05A2EDF645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362B8EA-9212-4BB9-8D98-7986B4A2F48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63DA7E7-234E-453C-89C8-94FB4DAFAE8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2295C7F-5E7C-46B4-87C6-E6F1CACE355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71E0D3F-29C0-4D66-B6D5-25320D5121A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03EE4F3-882D-4886-8E77-44875208470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AF0D4D1-A694-411D-AACE-34E0CDD6341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99BBC71-3F51-442F-867C-2299C615D3C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6FDD849-82DD-4CF6-AC9B-657EB02A471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AAB54DA-B494-476D-A8E7-FF258198C64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33E5FF4-BC89-49CC-9AF8-C2E51E7AA08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279A8127-20F5-4169-ADD2-34FCD34B8247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png"/><Relationship Id="rId4" Type="http://schemas.openxmlformats.org/officeDocument/2006/relationships/hyperlink" Target="http://deepseaplc.com/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hyperlink" Target="http://deepseaplc.com/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hyperlink" Target="http://deepseaplc.com/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hyperlink" Target="http://deepseaplc.com/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hyperlink" Target="http://deepseaplc.com/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hyperlink" Target="http://deepseaplc.com/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hyperlink" Target="http://deepseaplc.com/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4" Type="http://schemas.openxmlformats.org/officeDocument/2006/relationships/hyperlink" Target="http://deepseaplc.com/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4" Type="http://schemas.openxmlformats.org/officeDocument/2006/relationships/hyperlink" Target="http://deepseaplc.com/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4" Type="http://schemas.openxmlformats.org/officeDocument/2006/relationships/hyperlink" Target="http://deepseaplc.com/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4" Type="http://schemas.openxmlformats.org/officeDocument/2006/relationships/hyperlink" Target="http://deepseaplc.com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hyperlink" Target="mailto:support@deepseaplc.com" TargetMode="External"/><Relationship Id="rId4" Type="http://schemas.openxmlformats.org/officeDocument/2006/relationships/hyperlink" Target="http://deepseaplc.com/" TargetMode="Externa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4" Type="http://schemas.openxmlformats.org/officeDocument/2006/relationships/hyperlink" Target="http://deepseaplc.com/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4" Type="http://schemas.openxmlformats.org/officeDocument/2006/relationships/hyperlink" Target="http://deepseaplc.com/" TargetMode="Externa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4" Type="http://schemas.openxmlformats.org/officeDocument/2006/relationships/hyperlink" Target="http://deepseaplc.com/" TargetMode="Externa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4" Type="http://schemas.openxmlformats.org/officeDocument/2006/relationships/hyperlink" Target="http://deepseaplc.com/" TargetMode="Externa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Relationship Id="rId4" Type="http://schemas.openxmlformats.org/officeDocument/2006/relationships/hyperlink" Target="http://deepseaplc.com/" TargetMode="Externa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Relationship Id="rId4" Type="http://schemas.openxmlformats.org/officeDocument/2006/relationships/hyperlink" Target="http://deepseaplc.com/" TargetMode="Externa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Relationship Id="rId4" Type="http://schemas.openxmlformats.org/officeDocument/2006/relationships/hyperlink" Target="http://deepseaplc.com/" TargetMode="Externa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Relationship Id="rId4" Type="http://schemas.openxmlformats.org/officeDocument/2006/relationships/hyperlink" Target="http://deepseaplc.com/" TargetMode="Externa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Relationship Id="rId4" Type="http://schemas.openxmlformats.org/officeDocument/2006/relationships/hyperlink" Target="http://deepseaplc.com/" TargetMode="Externa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Relationship Id="rId4" Type="http://schemas.openxmlformats.org/officeDocument/2006/relationships/hyperlink" Target="http://deepseaplc.com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hyperlink" Target="http://deepseaplc.com/" TargetMode="Externa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Relationship Id="rId4" Type="http://schemas.openxmlformats.org/officeDocument/2006/relationships/hyperlink" Target="http://deepseaplc.com/" TargetMode="Externa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Relationship Id="rId4" Type="http://schemas.openxmlformats.org/officeDocument/2006/relationships/hyperlink" Target="http://deepseaplc.com/" TargetMode="Externa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Relationship Id="rId4" Type="http://schemas.openxmlformats.org/officeDocument/2006/relationships/hyperlink" Target="http://deepseaplc.com/" TargetMode="Externa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Relationship Id="rId4" Type="http://schemas.openxmlformats.org/officeDocument/2006/relationships/hyperlink" Target="http://deepseaplc.com/" TargetMode="Externa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png"/><Relationship Id="rId4" Type="http://schemas.openxmlformats.org/officeDocument/2006/relationships/hyperlink" Target="http://deepseaplc.com/" TargetMode="Externa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Relationship Id="rId4" Type="http://schemas.openxmlformats.org/officeDocument/2006/relationships/hyperlink" Target="http://deepseaplc.com/" TargetMode="Externa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7.xml"/><Relationship Id="rId4" Type="http://schemas.openxmlformats.org/officeDocument/2006/relationships/hyperlink" Target="http://deepseaplc.com/" TargetMode="Externa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7.xml"/><Relationship Id="rId4" Type="http://schemas.openxmlformats.org/officeDocument/2006/relationships/hyperlink" Target="http://deepseaplc.com/" TargetMode="Externa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7.xml"/><Relationship Id="rId4" Type="http://schemas.openxmlformats.org/officeDocument/2006/relationships/hyperlink" Target="http://deepseaplc.com/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hyperlink" Target="http://deepseaplc.com/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eg"/><Relationship Id="rId4" Type="http://schemas.openxmlformats.org/officeDocument/2006/relationships/hyperlink" Target="http://deepseaplc.com/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hyperlink" Target="http://deepseaplc.com/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hyperlink" Target="http://deepseaplc.com/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hyperlink" Target="http://deepseaplc.com/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hyperlink" Target="http://deepseaplc.com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SE-NEW-PP-2011-WHITE-1.jpg                                    004F9F0A Macintosh                      7C268076: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5588" cy="6859588"/>
          </a:xfrm>
          <a:prstGeom prst="rect">
            <a:avLst/>
          </a:prstGeom>
          <a:noFill/>
        </p:spPr>
      </p:pic>
      <p:sp>
        <p:nvSpPr>
          <p:cNvPr id="2051" name="Text Box 3"/>
          <p:cNvSpPr txBox="1">
            <a:spLocks noChangeArrowheads="1"/>
          </p:cNvSpPr>
          <p:nvPr/>
        </p:nvSpPr>
        <p:spPr bwMode="auto">
          <a:xfrm>
            <a:off x="304800" y="304800"/>
            <a:ext cx="7239000" cy="5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200" b="1" dirty="0">
                <a:latin typeface="Arial" charset="0"/>
              </a:rPr>
              <a:t>DEEP SEA ELECTRONICS PLC</a:t>
            </a:r>
          </a:p>
          <a:p>
            <a:pPr>
              <a:lnSpc>
                <a:spcPct val="30000"/>
              </a:lnSpc>
              <a:spcBef>
                <a:spcPct val="50000"/>
              </a:spcBef>
            </a:pPr>
            <a:r>
              <a:rPr lang="en-US" sz="800" dirty="0">
                <a:latin typeface="Arial" charset="0"/>
              </a:rPr>
              <a:t>Highfield House, Hunmanby Industrial Estate, Hunmanby, North Yorkshire YO14 0PH England</a:t>
            </a:r>
          </a:p>
          <a:p>
            <a:pPr>
              <a:lnSpc>
                <a:spcPct val="60000"/>
              </a:lnSpc>
              <a:spcBef>
                <a:spcPct val="50000"/>
              </a:spcBef>
            </a:pPr>
            <a:r>
              <a:rPr lang="en-US" sz="800" b="1" dirty="0">
                <a:latin typeface="Arial" charset="0"/>
              </a:rPr>
              <a:t>TELEPHONE</a:t>
            </a:r>
            <a:r>
              <a:rPr lang="en-US" sz="800" dirty="0">
                <a:latin typeface="Arial" charset="0"/>
              </a:rPr>
              <a:t> +44 (0) 1723 890099  </a:t>
            </a:r>
            <a:r>
              <a:rPr lang="en-US" sz="800" b="1" dirty="0">
                <a:latin typeface="Arial" charset="0"/>
              </a:rPr>
              <a:t>FASCIMILE</a:t>
            </a:r>
            <a:r>
              <a:rPr lang="en-US" sz="800" dirty="0">
                <a:latin typeface="Arial" charset="0"/>
              </a:rPr>
              <a:t> +44 (0) 1723 890099  </a:t>
            </a:r>
            <a:r>
              <a:rPr lang="en-US" sz="800" b="1" dirty="0">
                <a:latin typeface="Arial" charset="0"/>
              </a:rPr>
              <a:t>EMAIL</a:t>
            </a:r>
            <a:r>
              <a:rPr lang="en-US" sz="800" dirty="0">
                <a:latin typeface="Arial" charset="0"/>
              </a:rPr>
              <a:t> sales@deepseaplc.com</a:t>
            </a:r>
          </a:p>
        </p:txBody>
      </p:sp>
      <p:sp>
        <p:nvSpPr>
          <p:cNvPr id="2053" name="Text Box 5"/>
          <p:cNvSpPr txBox="1">
            <a:spLocks noChangeArrowheads="1"/>
          </p:cNvSpPr>
          <p:nvPr/>
        </p:nvSpPr>
        <p:spPr bwMode="auto">
          <a:xfrm>
            <a:off x="381000" y="5424488"/>
            <a:ext cx="2057400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800" b="1">
                <a:solidFill>
                  <a:schemeClr val="bg1"/>
                </a:solidFill>
                <a:latin typeface="Arial" charset="0"/>
                <a:hlinkClick r:id="rId4"/>
              </a:rPr>
              <a:t>www.deepseaplc.com</a:t>
            </a:r>
            <a:endParaRPr lang="en-US" sz="800" b="1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2054" name="Text Box 6"/>
          <p:cNvSpPr txBox="1">
            <a:spLocks noChangeArrowheads="1"/>
          </p:cNvSpPr>
          <p:nvPr/>
        </p:nvSpPr>
        <p:spPr bwMode="auto">
          <a:xfrm>
            <a:off x="304800" y="1752600"/>
            <a:ext cx="723900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 dirty="0" smtClean="0">
                <a:latin typeface="Arial" charset="0"/>
              </a:rPr>
              <a:t>DSEGENCOMM PROTOCOL</a:t>
            </a:r>
            <a:endParaRPr lang="en-US" sz="800" b="1" dirty="0">
              <a:latin typeface="Arial" charset="0"/>
            </a:endParaRPr>
          </a:p>
          <a:p>
            <a:pPr>
              <a:spcBef>
                <a:spcPct val="50000"/>
              </a:spcBef>
            </a:pPr>
            <a:r>
              <a:rPr lang="en-US" sz="1600" b="1" dirty="0" smtClean="0">
                <a:solidFill>
                  <a:schemeClr val="bg2"/>
                </a:solidFill>
                <a:latin typeface="Arial" charset="0"/>
              </a:rPr>
              <a:t>DSE SERIAL PORT (RS232/RS485) AND ETHERNET CONTROLLERS</a:t>
            </a:r>
            <a:endParaRPr lang="en-US" sz="1600" dirty="0">
              <a:solidFill>
                <a:schemeClr val="bg2"/>
              </a:solidFill>
              <a:latin typeface="Arial" charset="0"/>
            </a:endParaRPr>
          </a:p>
        </p:txBody>
      </p:sp>
      <p:sp>
        <p:nvSpPr>
          <p:cNvPr id="2055" name="Line 7"/>
          <p:cNvSpPr>
            <a:spLocks noChangeShapeType="1"/>
          </p:cNvSpPr>
          <p:nvPr/>
        </p:nvSpPr>
        <p:spPr bwMode="auto">
          <a:xfrm>
            <a:off x="381000" y="2819400"/>
            <a:ext cx="8305800" cy="0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GB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75856" y="3212976"/>
            <a:ext cx="2416299" cy="23378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 descr="DSE-NEW-PP-2011-WHITE-9.jpg                                    004F9F0A Macintosh                      7C268076: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44" y="0"/>
            <a:ext cx="9145588" cy="6859588"/>
          </a:xfrm>
          <a:prstGeom prst="rect">
            <a:avLst/>
          </a:prstGeom>
          <a:noFill/>
        </p:spPr>
      </p:pic>
      <p:sp>
        <p:nvSpPr>
          <p:cNvPr id="11269" name="Text Box 5"/>
          <p:cNvSpPr txBox="1">
            <a:spLocks noChangeArrowheads="1"/>
          </p:cNvSpPr>
          <p:nvPr/>
        </p:nvSpPr>
        <p:spPr bwMode="auto">
          <a:xfrm>
            <a:off x="304800" y="304800"/>
            <a:ext cx="2057400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800" b="1">
                <a:solidFill>
                  <a:schemeClr val="bg1"/>
                </a:solidFill>
                <a:latin typeface="Arial" charset="0"/>
                <a:hlinkClick r:id="rId4"/>
              </a:rPr>
              <a:t>www.deepseaplc.com</a:t>
            </a:r>
            <a:endParaRPr lang="en-US" sz="800" b="1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11270" name="Text Box 6"/>
          <p:cNvSpPr txBox="1">
            <a:spLocks noChangeArrowheads="1"/>
          </p:cNvSpPr>
          <p:nvPr/>
        </p:nvSpPr>
        <p:spPr bwMode="auto">
          <a:xfrm>
            <a:off x="304800" y="990600"/>
            <a:ext cx="7579568" cy="23698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GB" sz="3200" b="1" dirty="0" smtClean="0">
                <a:solidFill>
                  <a:srgbClr val="00D100"/>
                </a:solidFill>
                <a:latin typeface="Arial" charset="0"/>
              </a:rPr>
              <a:t>TRANSMISSION LINE FOR RS485 CONNECTION</a:t>
            </a:r>
          </a:p>
          <a:p>
            <a:endParaRPr lang="en-GB" sz="3200" b="1" dirty="0" smtClean="0">
              <a:solidFill>
                <a:srgbClr val="00D100"/>
              </a:solidFill>
              <a:latin typeface="Arial" charset="0"/>
            </a:endParaRPr>
          </a:p>
          <a:p>
            <a:endParaRPr lang="en-GB" sz="2600" b="1" dirty="0" smtClean="0">
              <a:latin typeface="Arial" charset="0"/>
            </a:endParaRPr>
          </a:p>
          <a:p>
            <a:endParaRPr lang="en-GB" sz="2600" b="1" dirty="0">
              <a:latin typeface="Arial" charset="0"/>
            </a:endParaRPr>
          </a:p>
        </p:txBody>
      </p:sp>
      <p:grpSp>
        <p:nvGrpSpPr>
          <p:cNvPr id="3" name="Group 9"/>
          <p:cNvGrpSpPr/>
          <p:nvPr/>
        </p:nvGrpSpPr>
        <p:grpSpPr>
          <a:xfrm>
            <a:off x="571472" y="2786058"/>
            <a:ext cx="7953392" cy="1106442"/>
            <a:chOff x="571472" y="2786058"/>
            <a:chExt cx="7953392" cy="1106442"/>
          </a:xfrm>
        </p:grpSpPr>
        <p:pic>
          <p:nvPicPr>
            <p:cNvPr id="2" name="Picture 2" descr="Image of DSE8610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571472" y="2786058"/>
              <a:ext cx="1666848" cy="1106442"/>
            </a:xfrm>
            <a:prstGeom prst="rect">
              <a:avLst/>
            </a:prstGeom>
            <a:noFill/>
          </p:spPr>
        </p:pic>
        <p:pic>
          <p:nvPicPr>
            <p:cNvPr id="7" name="Picture 2" descr="Image of DSE8610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2714612" y="2786058"/>
              <a:ext cx="1666848" cy="1106442"/>
            </a:xfrm>
            <a:prstGeom prst="rect">
              <a:avLst/>
            </a:prstGeom>
            <a:noFill/>
          </p:spPr>
        </p:pic>
        <p:pic>
          <p:nvPicPr>
            <p:cNvPr id="8" name="Picture 2" descr="Image of DSE8610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4786314" y="2786058"/>
              <a:ext cx="1666848" cy="1106442"/>
            </a:xfrm>
            <a:prstGeom prst="rect">
              <a:avLst/>
            </a:prstGeom>
            <a:noFill/>
          </p:spPr>
        </p:pic>
        <p:pic>
          <p:nvPicPr>
            <p:cNvPr id="9" name="Picture 2" descr="Image of DSE8610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6858016" y="2786058"/>
              <a:ext cx="1666848" cy="1106442"/>
            </a:xfrm>
            <a:prstGeom prst="rect">
              <a:avLst/>
            </a:prstGeom>
            <a:noFill/>
          </p:spPr>
        </p:pic>
      </p:grpSp>
      <p:grpSp>
        <p:nvGrpSpPr>
          <p:cNvPr id="4" name="Group 48"/>
          <p:cNvGrpSpPr/>
          <p:nvPr/>
        </p:nvGrpSpPr>
        <p:grpSpPr>
          <a:xfrm>
            <a:off x="1928794" y="3857628"/>
            <a:ext cx="6215106" cy="715968"/>
            <a:chOff x="1785918" y="3857628"/>
            <a:chExt cx="6215106" cy="715968"/>
          </a:xfrm>
        </p:grpSpPr>
        <p:grpSp>
          <p:nvGrpSpPr>
            <p:cNvPr id="5" name="Group 22"/>
            <p:cNvGrpSpPr/>
            <p:nvPr/>
          </p:nvGrpSpPr>
          <p:grpSpPr>
            <a:xfrm>
              <a:off x="1785918" y="3857628"/>
              <a:ext cx="2071702" cy="715968"/>
              <a:chOff x="1571604" y="3857628"/>
              <a:chExt cx="1785950" cy="715968"/>
            </a:xfrm>
          </p:grpSpPr>
          <p:cxnSp>
            <p:nvCxnSpPr>
              <p:cNvPr id="12" name="Straight Connector 11"/>
              <p:cNvCxnSpPr/>
              <p:nvPr/>
            </p:nvCxnSpPr>
            <p:spPr bwMode="auto">
              <a:xfrm rot="16200000" flipH="1">
                <a:off x="1285058" y="4144174"/>
                <a:ext cx="715174" cy="142082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14" name="Straight Connector 13"/>
              <p:cNvCxnSpPr/>
              <p:nvPr/>
            </p:nvCxnSpPr>
            <p:spPr bwMode="auto">
              <a:xfrm>
                <a:off x="1714480" y="4572008"/>
                <a:ext cx="1500198" cy="1588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18" name="Straight Connector 17"/>
              <p:cNvCxnSpPr/>
              <p:nvPr/>
            </p:nvCxnSpPr>
            <p:spPr bwMode="auto">
              <a:xfrm rot="5400000">
                <a:off x="2928132" y="4143380"/>
                <a:ext cx="715174" cy="143670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</p:grpSp>
        <p:grpSp>
          <p:nvGrpSpPr>
            <p:cNvPr id="6" name="Group 23"/>
            <p:cNvGrpSpPr/>
            <p:nvPr/>
          </p:nvGrpSpPr>
          <p:grpSpPr>
            <a:xfrm>
              <a:off x="3857620" y="3857628"/>
              <a:ext cx="2071702" cy="715968"/>
              <a:chOff x="1571604" y="3857628"/>
              <a:chExt cx="1785950" cy="715968"/>
            </a:xfrm>
          </p:grpSpPr>
          <p:cxnSp>
            <p:nvCxnSpPr>
              <p:cNvPr id="25" name="Straight Connector 24"/>
              <p:cNvCxnSpPr/>
              <p:nvPr/>
            </p:nvCxnSpPr>
            <p:spPr bwMode="auto">
              <a:xfrm rot="16200000" flipH="1">
                <a:off x="1285058" y="4144174"/>
                <a:ext cx="715174" cy="142082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26" name="Straight Connector 25"/>
              <p:cNvCxnSpPr/>
              <p:nvPr/>
            </p:nvCxnSpPr>
            <p:spPr bwMode="auto">
              <a:xfrm>
                <a:off x="1714480" y="4572008"/>
                <a:ext cx="1500198" cy="1588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27" name="Straight Connector 26"/>
              <p:cNvCxnSpPr/>
              <p:nvPr/>
            </p:nvCxnSpPr>
            <p:spPr bwMode="auto">
              <a:xfrm rot="5400000">
                <a:off x="2928132" y="4143380"/>
                <a:ext cx="715174" cy="143670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</p:grpSp>
        <p:grpSp>
          <p:nvGrpSpPr>
            <p:cNvPr id="10" name="Group 27"/>
            <p:cNvGrpSpPr/>
            <p:nvPr/>
          </p:nvGrpSpPr>
          <p:grpSpPr>
            <a:xfrm>
              <a:off x="5929322" y="3857628"/>
              <a:ext cx="2071702" cy="715968"/>
              <a:chOff x="1571604" y="3857628"/>
              <a:chExt cx="1785950" cy="715968"/>
            </a:xfrm>
          </p:grpSpPr>
          <p:cxnSp>
            <p:nvCxnSpPr>
              <p:cNvPr id="29" name="Straight Connector 28"/>
              <p:cNvCxnSpPr/>
              <p:nvPr/>
            </p:nvCxnSpPr>
            <p:spPr bwMode="auto">
              <a:xfrm rot="16200000" flipH="1">
                <a:off x="1285058" y="4144174"/>
                <a:ext cx="715174" cy="142082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30" name="Straight Connector 29"/>
              <p:cNvCxnSpPr/>
              <p:nvPr/>
            </p:nvCxnSpPr>
            <p:spPr bwMode="auto">
              <a:xfrm>
                <a:off x="1714480" y="4572008"/>
                <a:ext cx="1500198" cy="1588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31" name="Straight Connector 30"/>
              <p:cNvCxnSpPr/>
              <p:nvPr/>
            </p:nvCxnSpPr>
            <p:spPr bwMode="auto">
              <a:xfrm rot="5400000">
                <a:off x="2928132" y="4143380"/>
                <a:ext cx="715174" cy="143670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</p:grpSp>
      </p:grpSp>
      <p:grpSp>
        <p:nvGrpSpPr>
          <p:cNvPr id="11" name="Group 47"/>
          <p:cNvGrpSpPr/>
          <p:nvPr/>
        </p:nvGrpSpPr>
        <p:grpSpPr>
          <a:xfrm>
            <a:off x="1000100" y="3857628"/>
            <a:ext cx="6215106" cy="930282"/>
            <a:chOff x="1428728" y="3998916"/>
            <a:chExt cx="6215106" cy="715968"/>
          </a:xfrm>
        </p:grpSpPr>
        <p:grpSp>
          <p:nvGrpSpPr>
            <p:cNvPr id="13" name="Group 35"/>
            <p:cNvGrpSpPr/>
            <p:nvPr/>
          </p:nvGrpSpPr>
          <p:grpSpPr>
            <a:xfrm>
              <a:off x="1428728" y="3998916"/>
              <a:ext cx="2071702" cy="715968"/>
              <a:chOff x="1571604" y="3857628"/>
              <a:chExt cx="1785950" cy="715968"/>
            </a:xfrm>
          </p:grpSpPr>
          <p:cxnSp>
            <p:nvCxnSpPr>
              <p:cNvPr id="37" name="Straight Connector 36"/>
              <p:cNvCxnSpPr/>
              <p:nvPr/>
            </p:nvCxnSpPr>
            <p:spPr bwMode="auto">
              <a:xfrm rot="16200000" flipH="1">
                <a:off x="1285058" y="4144174"/>
                <a:ext cx="715174" cy="142082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rgbClr val="00B05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38" name="Straight Connector 37"/>
              <p:cNvCxnSpPr/>
              <p:nvPr/>
            </p:nvCxnSpPr>
            <p:spPr bwMode="auto">
              <a:xfrm>
                <a:off x="1714480" y="4572008"/>
                <a:ext cx="1500198" cy="1588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rgbClr val="00B05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39" name="Straight Connector 38"/>
              <p:cNvCxnSpPr/>
              <p:nvPr/>
            </p:nvCxnSpPr>
            <p:spPr bwMode="auto">
              <a:xfrm rot="5400000">
                <a:off x="2928132" y="4143380"/>
                <a:ext cx="715174" cy="143670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rgbClr val="00B05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</p:grpSp>
        <p:grpSp>
          <p:nvGrpSpPr>
            <p:cNvPr id="15" name="Group 39"/>
            <p:cNvGrpSpPr/>
            <p:nvPr/>
          </p:nvGrpSpPr>
          <p:grpSpPr>
            <a:xfrm>
              <a:off x="3500430" y="3998916"/>
              <a:ext cx="2071702" cy="715968"/>
              <a:chOff x="1571604" y="3857628"/>
              <a:chExt cx="1785950" cy="715968"/>
            </a:xfrm>
          </p:grpSpPr>
          <p:cxnSp>
            <p:nvCxnSpPr>
              <p:cNvPr id="41" name="Straight Connector 40"/>
              <p:cNvCxnSpPr/>
              <p:nvPr/>
            </p:nvCxnSpPr>
            <p:spPr bwMode="auto">
              <a:xfrm rot="16200000" flipH="1">
                <a:off x="1285058" y="4144174"/>
                <a:ext cx="715174" cy="142082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rgbClr val="00B05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42" name="Straight Connector 41"/>
              <p:cNvCxnSpPr/>
              <p:nvPr/>
            </p:nvCxnSpPr>
            <p:spPr bwMode="auto">
              <a:xfrm>
                <a:off x="1714480" y="4572008"/>
                <a:ext cx="1500198" cy="1588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rgbClr val="00B05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43" name="Straight Connector 42"/>
              <p:cNvCxnSpPr/>
              <p:nvPr/>
            </p:nvCxnSpPr>
            <p:spPr bwMode="auto">
              <a:xfrm rot="5400000">
                <a:off x="2928132" y="4143380"/>
                <a:ext cx="715174" cy="143670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rgbClr val="00B05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</p:grpSp>
        <p:grpSp>
          <p:nvGrpSpPr>
            <p:cNvPr id="16" name="Group 43"/>
            <p:cNvGrpSpPr/>
            <p:nvPr/>
          </p:nvGrpSpPr>
          <p:grpSpPr>
            <a:xfrm>
              <a:off x="5572132" y="3998916"/>
              <a:ext cx="2071702" cy="715968"/>
              <a:chOff x="1571604" y="3857628"/>
              <a:chExt cx="1785950" cy="715968"/>
            </a:xfrm>
          </p:grpSpPr>
          <p:cxnSp>
            <p:nvCxnSpPr>
              <p:cNvPr id="45" name="Straight Connector 44"/>
              <p:cNvCxnSpPr/>
              <p:nvPr/>
            </p:nvCxnSpPr>
            <p:spPr bwMode="auto">
              <a:xfrm rot="16200000" flipH="1">
                <a:off x="1285058" y="4144174"/>
                <a:ext cx="715174" cy="142082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rgbClr val="00B05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46" name="Straight Connector 45"/>
              <p:cNvCxnSpPr/>
              <p:nvPr/>
            </p:nvCxnSpPr>
            <p:spPr bwMode="auto">
              <a:xfrm>
                <a:off x="1714480" y="4572008"/>
                <a:ext cx="1500198" cy="1588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rgbClr val="00B05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47" name="Straight Connector 46"/>
              <p:cNvCxnSpPr/>
              <p:nvPr/>
            </p:nvCxnSpPr>
            <p:spPr bwMode="auto">
              <a:xfrm rot="5400000">
                <a:off x="2928132" y="4143380"/>
                <a:ext cx="715174" cy="143670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rgbClr val="00B05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</p:grpSp>
      </p:grpSp>
      <p:grpSp>
        <p:nvGrpSpPr>
          <p:cNvPr id="17" name="Group 78"/>
          <p:cNvGrpSpPr/>
          <p:nvPr/>
        </p:nvGrpSpPr>
        <p:grpSpPr>
          <a:xfrm>
            <a:off x="1000100" y="3857628"/>
            <a:ext cx="928694" cy="572634"/>
            <a:chOff x="1000100" y="3857628"/>
            <a:chExt cx="928694" cy="572634"/>
          </a:xfrm>
        </p:grpSpPr>
        <p:sp>
          <p:nvSpPr>
            <p:cNvPr id="50" name="Rectangle 49"/>
            <p:cNvSpPr/>
            <p:nvPr/>
          </p:nvSpPr>
          <p:spPr bwMode="auto">
            <a:xfrm>
              <a:off x="1285852" y="4071942"/>
              <a:ext cx="428628" cy="142876"/>
            </a:xfrm>
            <a:prstGeom prst="rect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" charset="0"/>
              </a:endParaRPr>
            </a:p>
          </p:txBody>
        </p:sp>
        <p:sp>
          <p:nvSpPr>
            <p:cNvPr id="59" name="TextBox 58"/>
            <p:cNvSpPr txBox="1"/>
            <p:nvPr/>
          </p:nvSpPr>
          <p:spPr>
            <a:xfrm>
              <a:off x="1285852" y="4214818"/>
              <a:ext cx="500066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800" dirty="0" smtClean="0"/>
                <a:t>120</a:t>
              </a:r>
              <a:r>
                <a:rPr lang="el-GR" sz="800" dirty="0" smtClean="0">
                  <a:latin typeface="Arial"/>
                  <a:cs typeface="Arial"/>
                </a:rPr>
                <a:t>Ω</a:t>
              </a:r>
              <a:endParaRPr lang="en-GB" sz="800" dirty="0"/>
            </a:p>
          </p:txBody>
        </p:sp>
        <p:cxnSp>
          <p:nvCxnSpPr>
            <p:cNvPr id="67" name="Shape 66"/>
            <p:cNvCxnSpPr>
              <a:stCxn id="50" idx="3"/>
            </p:cNvCxnSpPr>
            <p:nvPr/>
          </p:nvCxnSpPr>
          <p:spPr bwMode="auto">
            <a:xfrm flipV="1">
              <a:off x="1714480" y="3857628"/>
              <a:ext cx="214314" cy="285752"/>
            </a:xfrm>
            <a:prstGeom prst="bentConnector2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74" name="Shape 73"/>
            <p:cNvCxnSpPr>
              <a:stCxn id="50" idx="1"/>
            </p:cNvCxnSpPr>
            <p:nvPr/>
          </p:nvCxnSpPr>
          <p:spPr bwMode="auto">
            <a:xfrm rot="10800000">
              <a:off x="1000100" y="3857628"/>
              <a:ext cx="285752" cy="285752"/>
            </a:xfrm>
            <a:prstGeom prst="bentConnector2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19" name="Group 79"/>
          <p:cNvGrpSpPr/>
          <p:nvPr/>
        </p:nvGrpSpPr>
        <p:grpSpPr>
          <a:xfrm>
            <a:off x="7215206" y="3857628"/>
            <a:ext cx="928694" cy="572634"/>
            <a:chOff x="1000100" y="3857628"/>
            <a:chExt cx="928694" cy="572634"/>
          </a:xfrm>
        </p:grpSpPr>
        <p:sp>
          <p:nvSpPr>
            <p:cNvPr id="81" name="Rectangle 80"/>
            <p:cNvSpPr/>
            <p:nvPr/>
          </p:nvSpPr>
          <p:spPr bwMode="auto">
            <a:xfrm>
              <a:off x="1285852" y="4071942"/>
              <a:ext cx="428628" cy="142876"/>
            </a:xfrm>
            <a:prstGeom prst="rect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" charset="0"/>
              </a:endParaRPr>
            </a:p>
          </p:txBody>
        </p:sp>
        <p:sp>
          <p:nvSpPr>
            <p:cNvPr id="82" name="TextBox 81"/>
            <p:cNvSpPr txBox="1"/>
            <p:nvPr/>
          </p:nvSpPr>
          <p:spPr>
            <a:xfrm>
              <a:off x="1285852" y="4214818"/>
              <a:ext cx="500066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800" dirty="0" smtClean="0"/>
                <a:t>120</a:t>
              </a:r>
              <a:r>
                <a:rPr lang="el-GR" sz="800" dirty="0" smtClean="0">
                  <a:latin typeface="Arial"/>
                  <a:cs typeface="Arial"/>
                </a:rPr>
                <a:t>Ω</a:t>
              </a:r>
              <a:endParaRPr lang="en-GB" sz="800" dirty="0"/>
            </a:p>
          </p:txBody>
        </p:sp>
        <p:cxnSp>
          <p:nvCxnSpPr>
            <p:cNvPr id="83" name="Shape 82"/>
            <p:cNvCxnSpPr>
              <a:stCxn id="81" idx="3"/>
            </p:cNvCxnSpPr>
            <p:nvPr/>
          </p:nvCxnSpPr>
          <p:spPr bwMode="auto">
            <a:xfrm flipV="1">
              <a:off x="1714480" y="3857628"/>
              <a:ext cx="214314" cy="285752"/>
            </a:xfrm>
            <a:prstGeom prst="bentConnector2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84" name="Shape 83"/>
            <p:cNvCxnSpPr>
              <a:stCxn id="81" idx="1"/>
            </p:cNvCxnSpPr>
            <p:nvPr/>
          </p:nvCxnSpPr>
          <p:spPr bwMode="auto">
            <a:xfrm rot="10800000">
              <a:off x="1000100" y="3857628"/>
              <a:ext cx="285752" cy="285752"/>
            </a:xfrm>
            <a:prstGeom prst="bentConnector2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sp>
        <p:nvSpPr>
          <p:cNvPr id="85" name="TextBox 84"/>
          <p:cNvSpPr txBox="1"/>
          <p:nvPr/>
        </p:nvSpPr>
        <p:spPr>
          <a:xfrm>
            <a:off x="3357554" y="4857760"/>
            <a:ext cx="27860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dirty="0" smtClean="0"/>
              <a:t>Screened Twisted Pair (STP)</a:t>
            </a:r>
            <a:endParaRPr lang="en-GB" sz="14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 descr="DSE-NEW-PP-2011-WHITE-9.jpg                                    004F9F0A Macintosh                      7C268076: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5588" cy="6859588"/>
          </a:xfrm>
          <a:prstGeom prst="rect">
            <a:avLst/>
          </a:prstGeom>
          <a:noFill/>
        </p:spPr>
      </p:pic>
      <p:sp>
        <p:nvSpPr>
          <p:cNvPr id="11269" name="Text Box 5"/>
          <p:cNvSpPr txBox="1">
            <a:spLocks noChangeArrowheads="1"/>
          </p:cNvSpPr>
          <p:nvPr/>
        </p:nvSpPr>
        <p:spPr bwMode="auto">
          <a:xfrm>
            <a:off x="304800" y="304800"/>
            <a:ext cx="2057400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800" b="1">
                <a:solidFill>
                  <a:schemeClr val="bg1"/>
                </a:solidFill>
                <a:latin typeface="Arial" charset="0"/>
                <a:hlinkClick r:id="rId4"/>
              </a:rPr>
              <a:t>www.deepseaplc.com</a:t>
            </a:r>
            <a:endParaRPr lang="en-US" sz="800" b="1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11270" name="Text Box 6"/>
          <p:cNvSpPr txBox="1">
            <a:spLocks noChangeArrowheads="1"/>
          </p:cNvSpPr>
          <p:nvPr/>
        </p:nvSpPr>
        <p:spPr bwMode="auto">
          <a:xfrm>
            <a:off x="304800" y="990600"/>
            <a:ext cx="7579568" cy="1877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GB" sz="3200" b="1" dirty="0" smtClean="0">
                <a:solidFill>
                  <a:srgbClr val="00D100"/>
                </a:solidFill>
                <a:latin typeface="Arial" charset="0"/>
              </a:rPr>
              <a:t>TRANSMISSION LINE</a:t>
            </a:r>
          </a:p>
          <a:p>
            <a:endParaRPr lang="en-GB" sz="3200" b="1" dirty="0" smtClean="0">
              <a:solidFill>
                <a:srgbClr val="00D100"/>
              </a:solidFill>
              <a:latin typeface="Arial" charset="0"/>
            </a:endParaRPr>
          </a:p>
          <a:p>
            <a:endParaRPr lang="en-GB" sz="2600" b="1" dirty="0" smtClean="0">
              <a:latin typeface="Arial" charset="0"/>
            </a:endParaRPr>
          </a:p>
          <a:p>
            <a:endParaRPr lang="en-GB" sz="2600" b="1" dirty="0">
              <a:latin typeface="Arial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90838" y="2214563"/>
            <a:ext cx="3362325" cy="242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 descr="DSE-NEW-PP-2011-WHITE-9.jpg                                    004F9F0A Macintosh                      7C268076: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5588" cy="6859588"/>
          </a:xfrm>
          <a:prstGeom prst="rect">
            <a:avLst/>
          </a:prstGeom>
          <a:noFill/>
        </p:spPr>
      </p:pic>
      <p:sp>
        <p:nvSpPr>
          <p:cNvPr id="11269" name="Text Box 5"/>
          <p:cNvSpPr txBox="1">
            <a:spLocks noChangeArrowheads="1"/>
          </p:cNvSpPr>
          <p:nvPr/>
        </p:nvSpPr>
        <p:spPr bwMode="auto">
          <a:xfrm>
            <a:off x="304800" y="304800"/>
            <a:ext cx="2057400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800" b="1">
                <a:solidFill>
                  <a:schemeClr val="bg1"/>
                </a:solidFill>
                <a:latin typeface="Arial" charset="0"/>
                <a:hlinkClick r:id="rId4"/>
              </a:rPr>
              <a:t>www.deepseaplc.com</a:t>
            </a:r>
            <a:endParaRPr lang="en-US" sz="800" b="1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11270" name="Text Box 6"/>
          <p:cNvSpPr txBox="1">
            <a:spLocks noChangeArrowheads="1"/>
          </p:cNvSpPr>
          <p:nvPr/>
        </p:nvSpPr>
        <p:spPr bwMode="auto">
          <a:xfrm>
            <a:off x="304800" y="990600"/>
            <a:ext cx="7579568" cy="1877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GB" sz="3200" b="1" dirty="0" smtClean="0">
                <a:solidFill>
                  <a:srgbClr val="00D100"/>
                </a:solidFill>
                <a:latin typeface="Arial" charset="0"/>
              </a:rPr>
              <a:t>TRANSMISSION LINE</a:t>
            </a:r>
          </a:p>
          <a:p>
            <a:endParaRPr lang="en-GB" sz="3200" b="1" dirty="0" smtClean="0">
              <a:solidFill>
                <a:srgbClr val="00D100"/>
              </a:solidFill>
              <a:latin typeface="Arial" charset="0"/>
            </a:endParaRPr>
          </a:p>
          <a:p>
            <a:endParaRPr lang="en-GB" sz="2600" b="1" dirty="0" smtClean="0">
              <a:latin typeface="Arial" charset="0"/>
            </a:endParaRPr>
          </a:p>
          <a:p>
            <a:endParaRPr lang="en-GB" sz="2600" b="1" dirty="0">
              <a:latin typeface="Arial" charset="0"/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033588" y="2462213"/>
            <a:ext cx="5076825" cy="193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AutoShape 2"/>
          <p:cNvSpPr>
            <a:spLocks noChangeArrowheads="1"/>
          </p:cNvSpPr>
          <p:nvPr/>
        </p:nvSpPr>
        <p:spPr bwMode="auto">
          <a:xfrm>
            <a:off x="971600" y="4941168"/>
            <a:ext cx="2304256" cy="432941"/>
          </a:xfrm>
          <a:prstGeom prst="wedgeRoundRectCallout">
            <a:avLst>
              <a:gd name="adj1" fmla="val 18288"/>
              <a:gd name="adj2" fmla="val -271399"/>
              <a:gd name="adj3" fmla="val 16667"/>
            </a:avLst>
          </a:prstGeom>
          <a:solidFill>
            <a:srgbClr val="C6D9F1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GB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Trace from an UNTERMINATED network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AutoShape 2"/>
          <p:cNvSpPr>
            <a:spLocks noChangeArrowheads="1"/>
          </p:cNvSpPr>
          <p:nvPr/>
        </p:nvSpPr>
        <p:spPr bwMode="auto">
          <a:xfrm>
            <a:off x="4427984" y="4941168"/>
            <a:ext cx="2304256" cy="432941"/>
          </a:xfrm>
          <a:prstGeom prst="wedgeRoundRectCallout">
            <a:avLst>
              <a:gd name="adj1" fmla="val 18288"/>
              <a:gd name="adj2" fmla="val -271399"/>
              <a:gd name="adj3" fmla="val 16667"/>
            </a:avLst>
          </a:prstGeom>
          <a:solidFill>
            <a:srgbClr val="C6D9F1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GB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Trace from a correctly terminated network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 descr="DSE-NEW-PP-2011-WHITE-9.jpg                                    004F9F0A Macintosh                      7C268076: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5588" cy="6859588"/>
          </a:xfrm>
          <a:prstGeom prst="rect">
            <a:avLst/>
          </a:prstGeom>
          <a:noFill/>
        </p:spPr>
      </p:pic>
      <p:sp>
        <p:nvSpPr>
          <p:cNvPr id="11269" name="Text Box 5"/>
          <p:cNvSpPr txBox="1">
            <a:spLocks noChangeArrowheads="1"/>
          </p:cNvSpPr>
          <p:nvPr/>
        </p:nvSpPr>
        <p:spPr bwMode="auto">
          <a:xfrm>
            <a:off x="304800" y="304800"/>
            <a:ext cx="2057400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800" b="1">
                <a:solidFill>
                  <a:schemeClr val="bg1"/>
                </a:solidFill>
                <a:latin typeface="Arial" charset="0"/>
                <a:hlinkClick r:id="rId4"/>
              </a:rPr>
              <a:t>www.deepseaplc.com</a:t>
            </a:r>
            <a:endParaRPr lang="en-US" sz="800" b="1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11270" name="Text Box 6"/>
          <p:cNvSpPr txBox="1">
            <a:spLocks noChangeArrowheads="1"/>
          </p:cNvSpPr>
          <p:nvPr/>
        </p:nvSpPr>
        <p:spPr bwMode="auto">
          <a:xfrm>
            <a:off x="304800" y="990600"/>
            <a:ext cx="7579568" cy="1877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GB" sz="3200" b="1" dirty="0" smtClean="0">
                <a:solidFill>
                  <a:srgbClr val="00D100"/>
                </a:solidFill>
                <a:latin typeface="Arial" charset="0"/>
              </a:rPr>
              <a:t>TRANSMISSION LINE</a:t>
            </a:r>
          </a:p>
          <a:p>
            <a:endParaRPr lang="en-GB" sz="3200" b="1" dirty="0" smtClean="0">
              <a:solidFill>
                <a:srgbClr val="00D100"/>
              </a:solidFill>
              <a:latin typeface="Arial" charset="0"/>
            </a:endParaRPr>
          </a:p>
          <a:p>
            <a:endParaRPr lang="en-GB" sz="2600" b="1" dirty="0" smtClean="0">
              <a:latin typeface="Arial" charset="0"/>
            </a:endParaRPr>
          </a:p>
          <a:p>
            <a:endParaRPr lang="en-GB" sz="2600" b="1" dirty="0">
              <a:latin typeface="Arial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047875" y="2471738"/>
            <a:ext cx="5048250" cy="191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AutoShape 2"/>
          <p:cNvSpPr>
            <a:spLocks noChangeArrowheads="1"/>
          </p:cNvSpPr>
          <p:nvPr/>
        </p:nvSpPr>
        <p:spPr bwMode="auto">
          <a:xfrm>
            <a:off x="971600" y="4941168"/>
            <a:ext cx="2304256" cy="648072"/>
          </a:xfrm>
          <a:prstGeom prst="wedgeRoundRectCallout">
            <a:avLst>
              <a:gd name="adj1" fmla="val 18288"/>
              <a:gd name="adj2" fmla="val -271399"/>
              <a:gd name="adj3" fmla="val 16667"/>
            </a:avLst>
          </a:prstGeom>
          <a:solidFill>
            <a:srgbClr val="C6D9F1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GB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Trace from a network with </a:t>
            </a:r>
            <a:r>
              <a:rPr lang="en-GB" sz="1100" dirty="0" smtClean="0">
                <a:latin typeface="Calibri" pitchFamily="34" charset="0"/>
                <a:cs typeface="Arial" pitchFamily="34" charset="0"/>
              </a:rPr>
              <a:t>termination resistor in the wrong location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AutoShape 2"/>
          <p:cNvSpPr>
            <a:spLocks noChangeArrowheads="1"/>
          </p:cNvSpPr>
          <p:nvPr/>
        </p:nvSpPr>
        <p:spPr bwMode="auto">
          <a:xfrm>
            <a:off x="4427984" y="4941168"/>
            <a:ext cx="2304256" cy="432941"/>
          </a:xfrm>
          <a:prstGeom prst="wedgeRoundRectCallout">
            <a:avLst>
              <a:gd name="adj1" fmla="val 18288"/>
              <a:gd name="adj2" fmla="val -271399"/>
              <a:gd name="adj3" fmla="val 16667"/>
            </a:avLst>
          </a:prstGeom>
          <a:solidFill>
            <a:srgbClr val="C6D9F1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GB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Trace from a correctly terminated network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 descr="DSE-NEW-PP-2011-WHITE-9.jpg                                    004F9F0A Macintosh                      7C268076: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5588" cy="6859588"/>
          </a:xfrm>
          <a:prstGeom prst="rect">
            <a:avLst/>
          </a:prstGeom>
          <a:noFill/>
        </p:spPr>
      </p:pic>
      <p:sp>
        <p:nvSpPr>
          <p:cNvPr id="11269" name="Text Box 5"/>
          <p:cNvSpPr txBox="1">
            <a:spLocks noChangeArrowheads="1"/>
          </p:cNvSpPr>
          <p:nvPr/>
        </p:nvSpPr>
        <p:spPr bwMode="auto">
          <a:xfrm>
            <a:off x="304800" y="304800"/>
            <a:ext cx="2057400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800" b="1">
                <a:solidFill>
                  <a:schemeClr val="bg1"/>
                </a:solidFill>
                <a:latin typeface="Arial" charset="0"/>
                <a:hlinkClick r:id="rId4"/>
              </a:rPr>
              <a:t>www.deepseaplc.com</a:t>
            </a:r>
            <a:endParaRPr lang="en-US" sz="800" b="1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11270" name="Text Box 6"/>
          <p:cNvSpPr txBox="1">
            <a:spLocks noChangeArrowheads="1"/>
          </p:cNvSpPr>
          <p:nvPr/>
        </p:nvSpPr>
        <p:spPr bwMode="auto">
          <a:xfrm>
            <a:off x="304800" y="990600"/>
            <a:ext cx="7579568" cy="1877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GB" sz="3200" b="1" dirty="0" smtClean="0">
                <a:solidFill>
                  <a:srgbClr val="00D100"/>
                </a:solidFill>
                <a:latin typeface="Arial" charset="0"/>
              </a:rPr>
              <a:t>TRANSMISSION LINE</a:t>
            </a:r>
          </a:p>
          <a:p>
            <a:endParaRPr lang="en-GB" sz="3200" b="1" dirty="0" smtClean="0">
              <a:solidFill>
                <a:srgbClr val="00D100"/>
              </a:solidFill>
              <a:latin typeface="Arial" charset="0"/>
            </a:endParaRPr>
          </a:p>
          <a:p>
            <a:endParaRPr lang="en-GB" sz="2600" b="1" dirty="0" smtClean="0">
              <a:latin typeface="Arial" charset="0"/>
            </a:endParaRPr>
          </a:p>
          <a:p>
            <a:endParaRPr lang="en-GB" sz="2600" b="1" dirty="0">
              <a:latin typeface="Arial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028825" y="2438400"/>
            <a:ext cx="5086350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AutoShape 2"/>
          <p:cNvSpPr>
            <a:spLocks noChangeArrowheads="1"/>
          </p:cNvSpPr>
          <p:nvPr/>
        </p:nvSpPr>
        <p:spPr bwMode="auto">
          <a:xfrm>
            <a:off x="971600" y="4941168"/>
            <a:ext cx="2304256" cy="432941"/>
          </a:xfrm>
          <a:prstGeom prst="wedgeRoundRectCallout">
            <a:avLst>
              <a:gd name="adj1" fmla="val 18288"/>
              <a:gd name="adj2" fmla="val -271399"/>
              <a:gd name="adj3" fmla="val 16667"/>
            </a:avLst>
          </a:prstGeom>
          <a:solidFill>
            <a:srgbClr val="C6D9F1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GB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Trace from a network with too many termination</a:t>
            </a:r>
            <a:r>
              <a:rPr kumimoji="0" lang="en-GB" sz="11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 resistors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AutoShape 2"/>
          <p:cNvSpPr>
            <a:spLocks noChangeArrowheads="1"/>
          </p:cNvSpPr>
          <p:nvPr/>
        </p:nvSpPr>
        <p:spPr bwMode="auto">
          <a:xfrm>
            <a:off x="4427984" y="4941168"/>
            <a:ext cx="2304256" cy="432941"/>
          </a:xfrm>
          <a:prstGeom prst="wedgeRoundRectCallout">
            <a:avLst>
              <a:gd name="adj1" fmla="val 18288"/>
              <a:gd name="adj2" fmla="val -271399"/>
              <a:gd name="adj3" fmla="val 16667"/>
            </a:avLst>
          </a:prstGeom>
          <a:solidFill>
            <a:srgbClr val="C6D9F1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GB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Trace from a correctly terminated network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 descr="DSE-NEW-PP-2011-WHITE-9.jpg                                    004F9F0A Macintosh                      7C268076: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5588" cy="6859588"/>
          </a:xfrm>
          <a:prstGeom prst="rect">
            <a:avLst/>
          </a:prstGeom>
          <a:noFill/>
        </p:spPr>
      </p:pic>
      <p:sp>
        <p:nvSpPr>
          <p:cNvPr id="11269" name="Text Box 5"/>
          <p:cNvSpPr txBox="1">
            <a:spLocks noChangeArrowheads="1"/>
          </p:cNvSpPr>
          <p:nvPr/>
        </p:nvSpPr>
        <p:spPr bwMode="auto">
          <a:xfrm>
            <a:off x="304800" y="304800"/>
            <a:ext cx="2057400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800" b="1">
                <a:solidFill>
                  <a:schemeClr val="bg1"/>
                </a:solidFill>
                <a:latin typeface="Arial" charset="0"/>
                <a:hlinkClick r:id="rId4"/>
              </a:rPr>
              <a:t>www.deepseaplc.com</a:t>
            </a:r>
            <a:endParaRPr lang="en-US" sz="800" b="1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11270" name="Text Box 6"/>
          <p:cNvSpPr txBox="1">
            <a:spLocks noChangeArrowheads="1"/>
          </p:cNvSpPr>
          <p:nvPr/>
        </p:nvSpPr>
        <p:spPr bwMode="auto">
          <a:xfrm>
            <a:off x="304800" y="990600"/>
            <a:ext cx="7579568" cy="1877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GB" sz="3200" b="1" dirty="0" smtClean="0">
                <a:solidFill>
                  <a:srgbClr val="00D100"/>
                </a:solidFill>
                <a:latin typeface="Arial" charset="0"/>
              </a:rPr>
              <a:t>TRANSMISSION LINE</a:t>
            </a:r>
          </a:p>
          <a:p>
            <a:endParaRPr lang="en-GB" sz="3200" b="1" dirty="0" smtClean="0">
              <a:solidFill>
                <a:srgbClr val="00D100"/>
              </a:solidFill>
              <a:latin typeface="Arial" charset="0"/>
            </a:endParaRPr>
          </a:p>
          <a:p>
            <a:endParaRPr lang="en-GB" sz="2600" b="1" dirty="0" smtClean="0">
              <a:latin typeface="Arial" charset="0"/>
            </a:endParaRPr>
          </a:p>
          <a:p>
            <a:endParaRPr lang="en-GB" sz="2600" b="1" dirty="0">
              <a:latin typeface="Arial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962150" y="2476500"/>
            <a:ext cx="52197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AutoShape 2"/>
          <p:cNvSpPr>
            <a:spLocks noChangeArrowheads="1"/>
          </p:cNvSpPr>
          <p:nvPr/>
        </p:nvSpPr>
        <p:spPr bwMode="auto">
          <a:xfrm>
            <a:off x="971600" y="4941168"/>
            <a:ext cx="2304256" cy="432941"/>
          </a:xfrm>
          <a:prstGeom prst="wedgeRoundRectCallout">
            <a:avLst>
              <a:gd name="adj1" fmla="val 18288"/>
              <a:gd name="adj2" fmla="val -271399"/>
              <a:gd name="adj3" fmla="val 16667"/>
            </a:avLst>
          </a:prstGeom>
          <a:solidFill>
            <a:srgbClr val="C6D9F1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GB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Trace from a network with excess stub length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AutoShape 2"/>
          <p:cNvSpPr>
            <a:spLocks noChangeArrowheads="1"/>
          </p:cNvSpPr>
          <p:nvPr/>
        </p:nvSpPr>
        <p:spPr bwMode="auto">
          <a:xfrm>
            <a:off x="4427984" y="4941168"/>
            <a:ext cx="2304256" cy="432941"/>
          </a:xfrm>
          <a:prstGeom prst="wedgeRoundRectCallout">
            <a:avLst>
              <a:gd name="adj1" fmla="val 18288"/>
              <a:gd name="adj2" fmla="val -271399"/>
              <a:gd name="adj3" fmla="val 16667"/>
            </a:avLst>
          </a:prstGeom>
          <a:solidFill>
            <a:srgbClr val="C6D9F1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GB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Trace from a correctly built and connected network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 descr="DSE-NEW-PP-2011-WHITE-9.jpg                                    004F9F0A Macintosh                      7C268076: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5588" cy="6859588"/>
          </a:xfrm>
          <a:prstGeom prst="rect">
            <a:avLst/>
          </a:prstGeom>
          <a:noFill/>
        </p:spPr>
      </p:pic>
      <p:sp>
        <p:nvSpPr>
          <p:cNvPr id="11269" name="Text Box 5"/>
          <p:cNvSpPr txBox="1">
            <a:spLocks noChangeArrowheads="1"/>
          </p:cNvSpPr>
          <p:nvPr/>
        </p:nvSpPr>
        <p:spPr bwMode="auto">
          <a:xfrm>
            <a:off x="304800" y="304800"/>
            <a:ext cx="2057400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800" b="1">
                <a:solidFill>
                  <a:schemeClr val="bg1"/>
                </a:solidFill>
                <a:latin typeface="Arial" charset="0"/>
                <a:hlinkClick r:id="rId4"/>
              </a:rPr>
              <a:t>www.deepseaplc.com</a:t>
            </a:r>
            <a:endParaRPr lang="en-US" sz="800" b="1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11270" name="Text Box 6"/>
          <p:cNvSpPr txBox="1">
            <a:spLocks noChangeArrowheads="1"/>
          </p:cNvSpPr>
          <p:nvPr/>
        </p:nvSpPr>
        <p:spPr bwMode="auto">
          <a:xfrm>
            <a:off x="304800" y="990600"/>
            <a:ext cx="7579568" cy="4462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GB" sz="3200" b="1" dirty="0" smtClean="0">
                <a:solidFill>
                  <a:srgbClr val="00D100"/>
                </a:solidFill>
                <a:latin typeface="Arial" charset="0"/>
              </a:rPr>
              <a:t>DECIMAL, BINARY AND HEX</a:t>
            </a:r>
          </a:p>
          <a:p>
            <a:endParaRPr lang="en-GB" sz="3200" b="1" dirty="0" smtClean="0">
              <a:solidFill>
                <a:srgbClr val="00D100"/>
              </a:solidFill>
              <a:latin typeface="Arial" charset="0"/>
            </a:endParaRPr>
          </a:p>
          <a:p>
            <a:r>
              <a:rPr lang="en-GB" sz="2000" b="1" dirty="0" smtClean="0">
                <a:latin typeface="Arial" charset="0"/>
              </a:rPr>
              <a:t>Using modbus requires the use of no less than three number bases. Base 2 (Binary), Base 10 (Decimal) and Base 16 (Hexadecimal)</a:t>
            </a:r>
          </a:p>
          <a:p>
            <a:endParaRPr lang="en-GB" sz="2000" b="1" dirty="0" smtClean="0">
              <a:latin typeface="Arial" charset="0"/>
            </a:endParaRPr>
          </a:p>
          <a:p>
            <a:r>
              <a:rPr lang="en-GB" sz="2000" b="1" dirty="0" smtClean="0">
                <a:latin typeface="Arial" charset="0"/>
              </a:rPr>
              <a:t>0 1</a:t>
            </a:r>
          </a:p>
          <a:p>
            <a:endParaRPr lang="en-GB" sz="2000" b="1" dirty="0" smtClean="0">
              <a:latin typeface="Arial" charset="0"/>
            </a:endParaRPr>
          </a:p>
          <a:p>
            <a:r>
              <a:rPr lang="en-GB" sz="2000" b="1" dirty="0" smtClean="0">
                <a:latin typeface="Arial" charset="0"/>
              </a:rPr>
              <a:t>1 2 3 4 5 6 7 8 9 </a:t>
            </a:r>
          </a:p>
          <a:p>
            <a:endParaRPr lang="en-GB" sz="2000" b="1" dirty="0" smtClean="0">
              <a:latin typeface="Arial" charset="0"/>
            </a:endParaRPr>
          </a:p>
          <a:p>
            <a:r>
              <a:rPr lang="en-GB" sz="2000" b="1" dirty="0" smtClean="0">
                <a:latin typeface="Arial" charset="0"/>
              </a:rPr>
              <a:t>1 2 3 4 5 6 7 8 9 A B C D E F</a:t>
            </a:r>
          </a:p>
          <a:p>
            <a:endParaRPr lang="en-GB" sz="2000" b="1" dirty="0" smtClean="0">
              <a:latin typeface="Arial" charset="0"/>
            </a:endParaRPr>
          </a:p>
          <a:p>
            <a:endParaRPr lang="en-GB" sz="2000" b="1" dirty="0" smtClean="0">
              <a:latin typeface="Arial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 descr="DSE-NEW-PP-2011-WHITE-9.jpg                                    004F9F0A Macintosh                      7C268076: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5588" cy="6859588"/>
          </a:xfrm>
          <a:prstGeom prst="rect">
            <a:avLst/>
          </a:prstGeom>
          <a:noFill/>
        </p:spPr>
      </p:pic>
      <p:sp>
        <p:nvSpPr>
          <p:cNvPr id="11269" name="Text Box 5"/>
          <p:cNvSpPr txBox="1">
            <a:spLocks noChangeArrowheads="1"/>
          </p:cNvSpPr>
          <p:nvPr/>
        </p:nvSpPr>
        <p:spPr bwMode="auto">
          <a:xfrm>
            <a:off x="304800" y="304800"/>
            <a:ext cx="2057400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800" b="1">
                <a:solidFill>
                  <a:schemeClr val="bg1"/>
                </a:solidFill>
                <a:latin typeface="Arial" charset="0"/>
                <a:hlinkClick r:id="rId4"/>
              </a:rPr>
              <a:t>www.deepseaplc.com</a:t>
            </a:r>
            <a:endParaRPr lang="en-US" sz="800" b="1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11270" name="Text Box 6"/>
          <p:cNvSpPr txBox="1">
            <a:spLocks noChangeArrowheads="1"/>
          </p:cNvSpPr>
          <p:nvPr/>
        </p:nvSpPr>
        <p:spPr bwMode="auto">
          <a:xfrm>
            <a:off x="304800" y="990600"/>
            <a:ext cx="7579568" cy="20005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GB" sz="3200" b="1" dirty="0" smtClean="0">
                <a:solidFill>
                  <a:srgbClr val="00D100"/>
                </a:solidFill>
                <a:latin typeface="Arial" charset="0"/>
              </a:rPr>
              <a:t>DECIMAL</a:t>
            </a:r>
          </a:p>
          <a:p>
            <a:endParaRPr lang="en-GB" sz="3200" b="1" dirty="0" smtClean="0">
              <a:solidFill>
                <a:srgbClr val="00D100"/>
              </a:solidFill>
              <a:latin typeface="Arial" charset="0"/>
            </a:endParaRPr>
          </a:p>
          <a:p>
            <a:endParaRPr lang="en-GB" sz="2000" b="1" dirty="0" smtClean="0">
              <a:latin typeface="Arial" charset="0"/>
            </a:endParaRPr>
          </a:p>
          <a:p>
            <a:endParaRPr lang="en-GB" sz="2000" b="1" dirty="0" smtClean="0">
              <a:latin typeface="Arial" charset="0"/>
            </a:endParaRPr>
          </a:p>
          <a:p>
            <a:endParaRPr lang="en-GB" sz="2000" b="1" dirty="0" smtClean="0">
              <a:latin typeface="Arial" charset="0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3635896" y="1412776"/>
          <a:ext cx="1944216" cy="5151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07660"/>
                <a:gridCol w="836556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b="1" kern="1200" dirty="0" smtClean="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+mn-cs"/>
                        </a:rPr>
                        <a:t>Tens</a:t>
                      </a: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1" kern="1200" dirty="0" smtClean="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+mn-cs"/>
                        </a:rPr>
                        <a:t>Units</a:t>
                      </a:r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b="1" kern="1200" dirty="0" smtClean="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+mn-cs"/>
                        </a:rPr>
                        <a:t>0</a:t>
                      </a:r>
                      <a:endParaRPr lang="en-GB" sz="2000" b="1" kern="1200" dirty="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1" kern="1200" dirty="0" smtClean="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+mn-cs"/>
                        </a:rPr>
                        <a:t>0</a:t>
                      </a:r>
                      <a:endParaRPr lang="en-GB" sz="2000" b="1" kern="1200" dirty="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b="1" kern="1200" dirty="0" smtClean="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+mn-cs"/>
                        </a:rPr>
                        <a:t>0</a:t>
                      </a:r>
                      <a:endParaRPr lang="en-GB" sz="2000" b="1" kern="1200" dirty="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1" kern="1200" dirty="0" smtClean="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+mn-cs"/>
                        </a:rPr>
                        <a:t>1</a:t>
                      </a:r>
                      <a:endParaRPr lang="en-GB" sz="2000" b="1" kern="1200" dirty="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b="1" kern="1200" dirty="0" smtClean="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+mn-cs"/>
                        </a:rPr>
                        <a:t>0</a:t>
                      </a:r>
                      <a:endParaRPr lang="en-GB" sz="2000" b="1" kern="1200" dirty="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1" kern="1200" dirty="0" smtClean="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+mn-cs"/>
                        </a:rPr>
                        <a:t>2</a:t>
                      </a:r>
                      <a:endParaRPr lang="en-GB" sz="2000" b="1" kern="1200" dirty="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b="1" kern="1200" dirty="0" smtClean="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+mn-cs"/>
                        </a:rPr>
                        <a:t>0</a:t>
                      </a:r>
                      <a:endParaRPr lang="en-GB" sz="2000" b="1" kern="1200" dirty="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1" kern="1200" dirty="0" smtClean="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+mn-cs"/>
                        </a:rPr>
                        <a:t>3</a:t>
                      </a:r>
                      <a:endParaRPr lang="en-GB" sz="2000" b="1" kern="1200" dirty="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b="1" kern="1200" dirty="0" smtClean="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+mn-cs"/>
                        </a:rPr>
                        <a:t>0</a:t>
                      </a:r>
                      <a:endParaRPr lang="en-GB" sz="2000" b="1" kern="1200" dirty="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1" kern="1200" dirty="0" smtClean="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+mn-cs"/>
                        </a:rPr>
                        <a:t>4</a:t>
                      </a:r>
                      <a:endParaRPr lang="en-GB" sz="2000" b="1" kern="1200" dirty="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b="1" kern="1200" dirty="0" smtClean="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+mn-cs"/>
                        </a:rPr>
                        <a:t>0</a:t>
                      </a:r>
                      <a:endParaRPr lang="en-GB" sz="2000" b="1" kern="1200" dirty="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1" kern="1200" dirty="0" smtClean="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+mn-cs"/>
                        </a:rPr>
                        <a:t>5</a:t>
                      </a:r>
                      <a:endParaRPr lang="en-GB" sz="2000" b="1" kern="1200" dirty="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b="1" kern="1200" dirty="0" smtClean="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+mn-cs"/>
                        </a:rPr>
                        <a:t>0</a:t>
                      </a:r>
                      <a:endParaRPr lang="en-GB" sz="2000" b="1" kern="1200" dirty="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1" kern="1200" dirty="0" smtClean="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+mn-cs"/>
                        </a:rPr>
                        <a:t>6</a:t>
                      </a:r>
                      <a:endParaRPr lang="en-GB" sz="2000" b="1" kern="1200" dirty="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b="1" kern="1200" dirty="0" smtClean="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+mn-cs"/>
                        </a:rPr>
                        <a:t>0</a:t>
                      </a:r>
                      <a:endParaRPr lang="en-GB" sz="2000" b="1" kern="1200" dirty="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1" kern="1200" dirty="0" smtClean="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+mn-cs"/>
                        </a:rPr>
                        <a:t>7</a:t>
                      </a:r>
                      <a:endParaRPr lang="en-GB" sz="2000" b="1" kern="1200" dirty="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b="1" kern="1200" dirty="0" smtClean="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+mn-cs"/>
                        </a:rPr>
                        <a:t>0</a:t>
                      </a:r>
                      <a:endParaRPr lang="en-GB" sz="2000" b="1" kern="1200" dirty="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1" kern="1200" dirty="0" smtClean="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+mn-cs"/>
                        </a:rPr>
                        <a:t>8</a:t>
                      </a:r>
                      <a:endParaRPr lang="en-GB" sz="2000" b="1" kern="1200" dirty="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b="1" kern="1200" dirty="0" smtClean="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+mn-cs"/>
                        </a:rPr>
                        <a:t>0</a:t>
                      </a:r>
                      <a:endParaRPr lang="en-GB" sz="2000" b="1" kern="1200" dirty="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1" kern="1200" dirty="0" smtClean="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+mn-cs"/>
                        </a:rPr>
                        <a:t>9</a:t>
                      </a:r>
                      <a:endParaRPr lang="en-GB" sz="2000" b="1" kern="1200" dirty="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b="1" kern="1200" dirty="0" smtClean="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+mn-cs"/>
                        </a:rPr>
                        <a:t>1</a:t>
                      </a:r>
                      <a:endParaRPr lang="en-GB" sz="2000" b="1" kern="1200" dirty="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1" kern="1200" dirty="0" smtClean="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+mn-cs"/>
                        </a:rPr>
                        <a:t>0</a:t>
                      </a:r>
                      <a:endParaRPr lang="en-GB" sz="2000" b="1" kern="1200" dirty="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b="1" kern="1200" dirty="0" smtClean="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+mn-cs"/>
                        </a:rPr>
                        <a:t>1</a:t>
                      </a:r>
                      <a:endParaRPr lang="en-GB" sz="2000" b="1" kern="1200" dirty="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1" kern="1200" dirty="0" smtClean="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+mn-cs"/>
                        </a:rPr>
                        <a:t>1</a:t>
                      </a:r>
                      <a:endParaRPr lang="en-GB" sz="2000" b="1" kern="1200" dirty="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 descr="DSE-NEW-PP-2011-WHITE-9.jpg                                    004F9F0A Macintosh                      7C268076: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32656"/>
            <a:ext cx="9145588" cy="6859588"/>
          </a:xfrm>
          <a:prstGeom prst="rect">
            <a:avLst/>
          </a:prstGeom>
          <a:noFill/>
        </p:spPr>
      </p:pic>
      <p:sp>
        <p:nvSpPr>
          <p:cNvPr id="11269" name="Text Box 5"/>
          <p:cNvSpPr txBox="1">
            <a:spLocks noChangeArrowheads="1"/>
          </p:cNvSpPr>
          <p:nvPr/>
        </p:nvSpPr>
        <p:spPr bwMode="auto">
          <a:xfrm>
            <a:off x="304800" y="304800"/>
            <a:ext cx="2057400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800" b="1">
                <a:solidFill>
                  <a:schemeClr val="bg1"/>
                </a:solidFill>
                <a:latin typeface="Arial" charset="0"/>
                <a:hlinkClick r:id="rId4"/>
              </a:rPr>
              <a:t>www.deepseaplc.com</a:t>
            </a:r>
            <a:endParaRPr lang="en-US" sz="800" b="1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11270" name="Text Box 6"/>
          <p:cNvSpPr txBox="1">
            <a:spLocks noChangeArrowheads="1"/>
          </p:cNvSpPr>
          <p:nvPr/>
        </p:nvSpPr>
        <p:spPr bwMode="auto">
          <a:xfrm>
            <a:off x="304800" y="990600"/>
            <a:ext cx="7579568" cy="20005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GB" sz="3200" b="1" dirty="0" smtClean="0">
                <a:solidFill>
                  <a:srgbClr val="00D100"/>
                </a:solidFill>
                <a:latin typeface="Arial" charset="0"/>
              </a:rPr>
              <a:t>BINARY</a:t>
            </a:r>
          </a:p>
          <a:p>
            <a:endParaRPr lang="en-GB" sz="3200" b="1" dirty="0" smtClean="0">
              <a:solidFill>
                <a:srgbClr val="00D100"/>
              </a:solidFill>
              <a:latin typeface="Arial" charset="0"/>
            </a:endParaRPr>
          </a:p>
          <a:p>
            <a:endParaRPr lang="en-GB" sz="2000" b="1" dirty="0" smtClean="0">
              <a:latin typeface="Arial" charset="0"/>
            </a:endParaRPr>
          </a:p>
          <a:p>
            <a:endParaRPr lang="en-GB" sz="2000" b="1" dirty="0" smtClean="0">
              <a:latin typeface="Arial" charset="0"/>
            </a:endParaRPr>
          </a:p>
          <a:p>
            <a:endParaRPr lang="en-GB" sz="2000" b="1" dirty="0" smtClean="0">
              <a:latin typeface="Arial" charset="0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3635896" y="2276872"/>
          <a:ext cx="1944216" cy="1981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07660"/>
                <a:gridCol w="836556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b="1" kern="1200" dirty="0" smtClean="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+mn-cs"/>
                        </a:rPr>
                        <a:t>Twos</a:t>
                      </a: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1" kern="1200" dirty="0" smtClean="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+mn-cs"/>
                        </a:rPr>
                        <a:t>Units</a:t>
                      </a:r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b="1" kern="1200" dirty="0" smtClean="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+mn-cs"/>
                        </a:rPr>
                        <a:t>0</a:t>
                      </a:r>
                      <a:endParaRPr lang="en-GB" sz="2000" b="1" kern="1200" dirty="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1" kern="1200" dirty="0" smtClean="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+mn-cs"/>
                        </a:rPr>
                        <a:t>0</a:t>
                      </a:r>
                      <a:endParaRPr lang="en-GB" sz="2000" b="1" kern="1200" dirty="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b="1" kern="1200" dirty="0" smtClean="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+mn-cs"/>
                        </a:rPr>
                        <a:t>0</a:t>
                      </a:r>
                      <a:endParaRPr lang="en-GB" sz="2000" b="1" kern="1200" dirty="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1" kern="1200" dirty="0" smtClean="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+mn-cs"/>
                        </a:rPr>
                        <a:t>1</a:t>
                      </a:r>
                      <a:endParaRPr lang="en-GB" sz="2000" b="1" kern="1200" dirty="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b="1" kern="1200" dirty="0" smtClean="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+mn-cs"/>
                        </a:rPr>
                        <a:t>1</a:t>
                      </a:r>
                      <a:endParaRPr lang="en-GB" sz="2000" b="1" kern="1200" dirty="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1" kern="1200" dirty="0" smtClean="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+mn-cs"/>
                        </a:rPr>
                        <a:t>0</a:t>
                      </a:r>
                      <a:endParaRPr lang="en-GB" sz="2000" b="1" kern="1200" dirty="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b="1" kern="1200" dirty="0" smtClean="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+mn-cs"/>
                        </a:rPr>
                        <a:t>1</a:t>
                      </a:r>
                      <a:endParaRPr lang="en-GB" sz="2000" b="1" kern="1200" dirty="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1" kern="1200" dirty="0" smtClean="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+mn-cs"/>
                        </a:rPr>
                        <a:t>1</a:t>
                      </a:r>
                      <a:endParaRPr lang="en-GB" sz="2000" b="1" kern="1200" dirty="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 descr="DSE-NEW-PP-2011-WHITE-9.jpg                                    004F9F0A Macintosh                      7C268076: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5588" cy="6859588"/>
          </a:xfrm>
          <a:prstGeom prst="rect">
            <a:avLst/>
          </a:prstGeom>
          <a:noFill/>
        </p:spPr>
      </p:pic>
      <p:sp>
        <p:nvSpPr>
          <p:cNvPr id="11269" name="Text Box 5"/>
          <p:cNvSpPr txBox="1">
            <a:spLocks noChangeArrowheads="1"/>
          </p:cNvSpPr>
          <p:nvPr/>
        </p:nvSpPr>
        <p:spPr bwMode="auto">
          <a:xfrm>
            <a:off x="304800" y="304800"/>
            <a:ext cx="2057400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800" b="1">
                <a:solidFill>
                  <a:schemeClr val="bg1"/>
                </a:solidFill>
                <a:latin typeface="Arial" charset="0"/>
                <a:hlinkClick r:id="rId4"/>
              </a:rPr>
              <a:t>www.deepseaplc.com</a:t>
            </a:r>
            <a:endParaRPr lang="en-US" sz="800" b="1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11270" name="Text Box 6"/>
          <p:cNvSpPr txBox="1">
            <a:spLocks noChangeArrowheads="1"/>
          </p:cNvSpPr>
          <p:nvPr/>
        </p:nvSpPr>
        <p:spPr bwMode="auto">
          <a:xfrm>
            <a:off x="304800" y="990600"/>
            <a:ext cx="7579568" cy="20005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GB" sz="3200" b="1" dirty="0" smtClean="0">
                <a:solidFill>
                  <a:srgbClr val="00D100"/>
                </a:solidFill>
                <a:latin typeface="Arial" charset="0"/>
              </a:rPr>
              <a:t>HEXADECIMAL</a:t>
            </a:r>
          </a:p>
          <a:p>
            <a:endParaRPr lang="en-GB" sz="3200" b="1" dirty="0" smtClean="0">
              <a:solidFill>
                <a:srgbClr val="00D100"/>
              </a:solidFill>
              <a:latin typeface="Arial" charset="0"/>
            </a:endParaRPr>
          </a:p>
          <a:p>
            <a:endParaRPr lang="en-GB" sz="2000" b="1" dirty="0" smtClean="0">
              <a:latin typeface="Arial" charset="0"/>
            </a:endParaRPr>
          </a:p>
          <a:p>
            <a:endParaRPr lang="en-GB" sz="2000" b="1" dirty="0" smtClean="0">
              <a:latin typeface="Arial" charset="0"/>
            </a:endParaRPr>
          </a:p>
          <a:p>
            <a:endParaRPr lang="en-GB" sz="2000" b="1" dirty="0" smtClean="0">
              <a:latin typeface="Arial" charset="0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3779912" y="836712"/>
          <a:ext cx="2565192" cy="52842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61443"/>
                <a:gridCol w="1103749"/>
              </a:tblGrid>
              <a:tr h="293571">
                <a:tc>
                  <a:txBody>
                    <a:bodyPr/>
                    <a:lstStyle/>
                    <a:p>
                      <a:pPr algn="ctr"/>
                      <a:r>
                        <a:rPr lang="en-GB" sz="1400" b="1" kern="1200" dirty="0" err="1" smtClean="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+mn-cs"/>
                        </a:rPr>
                        <a:t>Sixteens</a:t>
                      </a:r>
                      <a:endParaRPr lang="en-GB" sz="1400" b="1" kern="1200" dirty="0" smtClean="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+mn-cs"/>
                      </a:endParaRPr>
                    </a:p>
                  </a:txBody>
                  <a:tcPr marL="72387" marR="72387" marT="36194" marB="36194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b="1" kern="1200" dirty="0" smtClean="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+mn-cs"/>
                        </a:rPr>
                        <a:t>Units</a:t>
                      </a:r>
                    </a:p>
                  </a:txBody>
                  <a:tcPr marL="72387" marR="72387" marT="36194" marB="36194">
                    <a:solidFill>
                      <a:srgbClr val="92D050"/>
                    </a:solidFill>
                  </a:tcPr>
                </a:tc>
              </a:tr>
              <a:tr h="293571">
                <a:tc>
                  <a:txBody>
                    <a:bodyPr/>
                    <a:lstStyle/>
                    <a:p>
                      <a:pPr algn="ctr"/>
                      <a:r>
                        <a:rPr lang="en-GB" sz="1400" b="1" kern="1200" dirty="0" smtClean="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+mn-cs"/>
                        </a:rPr>
                        <a:t>0</a:t>
                      </a:r>
                      <a:endParaRPr lang="en-GB" sz="1400" b="1" kern="1200" dirty="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+mn-cs"/>
                      </a:endParaRPr>
                    </a:p>
                  </a:txBody>
                  <a:tcPr marL="72387" marR="72387" marT="36194" marB="36194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b="1" kern="1200" dirty="0" smtClean="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+mn-cs"/>
                        </a:rPr>
                        <a:t>0</a:t>
                      </a:r>
                      <a:endParaRPr lang="en-GB" sz="1400" b="1" kern="1200" dirty="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+mn-cs"/>
                      </a:endParaRPr>
                    </a:p>
                  </a:txBody>
                  <a:tcPr marL="72387" marR="72387" marT="36194" marB="36194">
                    <a:solidFill>
                      <a:srgbClr val="92D050"/>
                    </a:solidFill>
                  </a:tcPr>
                </a:tc>
              </a:tr>
              <a:tr h="293571">
                <a:tc>
                  <a:txBody>
                    <a:bodyPr/>
                    <a:lstStyle/>
                    <a:p>
                      <a:pPr algn="ctr"/>
                      <a:r>
                        <a:rPr lang="en-GB" sz="1400" b="1" kern="1200" dirty="0" smtClean="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+mn-cs"/>
                        </a:rPr>
                        <a:t>0</a:t>
                      </a:r>
                      <a:endParaRPr lang="en-GB" sz="1400" b="1" kern="1200" dirty="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+mn-cs"/>
                      </a:endParaRPr>
                    </a:p>
                  </a:txBody>
                  <a:tcPr marL="72387" marR="72387" marT="36194" marB="36194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b="1" kern="1200" dirty="0" smtClean="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+mn-cs"/>
                        </a:rPr>
                        <a:t>1</a:t>
                      </a:r>
                      <a:endParaRPr lang="en-GB" sz="1400" b="1" kern="1200" dirty="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+mn-cs"/>
                      </a:endParaRPr>
                    </a:p>
                  </a:txBody>
                  <a:tcPr marL="72387" marR="72387" marT="36194" marB="36194">
                    <a:solidFill>
                      <a:srgbClr val="92D050"/>
                    </a:solidFill>
                  </a:tcPr>
                </a:tc>
              </a:tr>
              <a:tr h="293571">
                <a:tc>
                  <a:txBody>
                    <a:bodyPr/>
                    <a:lstStyle/>
                    <a:p>
                      <a:pPr algn="ctr"/>
                      <a:r>
                        <a:rPr lang="en-GB" sz="1400" b="1" kern="1200" dirty="0" smtClean="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+mn-cs"/>
                        </a:rPr>
                        <a:t>0</a:t>
                      </a:r>
                      <a:endParaRPr lang="en-GB" sz="1400" b="1" kern="1200" dirty="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+mn-cs"/>
                      </a:endParaRPr>
                    </a:p>
                  </a:txBody>
                  <a:tcPr marL="72387" marR="72387" marT="36194" marB="36194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b="1" kern="1200" dirty="0" smtClean="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+mn-cs"/>
                        </a:rPr>
                        <a:t>2</a:t>
                      </a:r>
                      <a:endParaRPr lang="en-GB" sz="1400" b="1" kern="1200" dirty="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+mn-cs"/>
                      </a:endParaRPr>
                    </a:p>
                  </a:txBody>
                  <a:tcPr marL="72387" marR="72387" marT="36194" marB="36194">
                    <a:solidFill>
                      <a:srgbClr val="92D050"/>
                    </a:solidFill>
                  </a:tcPr>
                </a:tc>
              </a:tr>
              <a:tr h="293571">
                <a:tc>
                  <a:txBody>
                    <a:bodyPr/>
                    <a:lstStyle/>
                    <a:p>
                      <a:pPr algn="ctr"/>
                      <a:r>
                        <a:rPr lang="en-GB" sz="1400" b="1" kern="1200" dirty="0" smtClean="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+mn-cs"/>
                        </a:rPr>
                        <a:t>0</a:t>
                      </a:r>
                      <a:endParaRPr lang="en-GB" sz="1400" b="1" kern="1200" dirty="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+mn-cs"/>
                      </a:endParaRPr>
                    </a:p>
                  </a:txBody>
                  <a:tcPr marL="72387" marR="72387" marT="36194" marB="36194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b="1" kern="1200" dirty="0" smtClean="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+mn-cs"/>
                        </a:rPr>
                        <a:t>3</a:t>
                      </a:r>
                      <a:endParaRPr lang="en-GB" sz="1400" b="1" kern="1200" dirty="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+mn-cs"/>
                      </a:endParaRPr>
                    </a:p>
                  </a:txBody>
                  <a:tcPr marL="72387" marR="72387" marT="36194" marB="36194">
                    <a:solidFill>
                      <a:srgbClr val="92D050"/>
                    </a:solidFill>
                  </a:tcPr>
                </a:tc>
              </a:tr>
              <a:tr h="293571">
                <a:tc>
                  <a:txBody>
                    <a:bodyPr/>
                    <a:lstStyle/>
                    <a:p>
                      <a:pPr algn="ctr"/>
                      <a:r>
                        <a:rPr lang="en-GB" sz="1400" b="1" kern="1200" dirty="0" smtClean="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+mn-cs"/>
                        </a:rPr>
                        <a:t>0</a:t>
                      </a:r>
                      <a:endParaRPr lang="en-GB" sz="1400" b="1" kern="1200" dirty="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+mn-cs"/>
                      </a:endParaRPr>
                    </a:p>
                  </a:txBody>
                  <a:tcPr marL="72387" marR="72387" marT="36194" marB="36194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b="1" kern="1200" dirty="0" smtClean="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+mn-cs"/>
                        </a:rPr>
                        <a:t>4</a:t>
                      </a:r>
                      <a:endParaRPr lang="en-GB" sz="1400" b="1" kern="1200" dirty="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+mn-cs"/>
                      </a:endParaRPr>
                    </a:p>
                  </a:txBody>
                  <a:tcPr marL="72387" marR="72387" marT="36194" marB="36194">
                    <a:solidFill>
                      <a:srgbClr val="92D050"/>
                    </a:solidFill>
                  </a:tcPr>
                </a:tc>
              </a:tr>
              <a:tr h="293571">
                <a:tc>
                  <a:txBody>
                    <a:bodyPr/>
                    <a:lstStyle/>
                    <a:p>
                      <a:pPr algn="ctr"/>
                      <a:r>
                        <a:rPr lang="en-GB" sz="1400" b="1" kern="1200" dirty="0" smtClean="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+mn-cs"/>
                        </a:rPr>
                        <a:t>0</a:t>
                      </a:r>
                      <a:endParaRPr lang="en-GB" sz="1400" b="1" kern="1200" dirty="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+mn-cs"/>
                      </a:endParaRPr>
                    </a:p>
                  </a:txBody>
                  <a:tcPr marL="72387" marR="72387" marT="36194" marB="36194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b="1" kern="1200" dirty="0" smtClean="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+mn-cs"/>
                        </a:rPr>
                        <a:t>5</a:t>
                      </a:r>
                      <a:endParaRPr lang="en-GB" sz="1400" b="1" kern="1200" dirty="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+mn-cs"/>
                      </a:endParaRPr>
                    </a:p>
                  </a:txBody>
                  <a:tcPr marL="72387" marR="72387" marT="36194" marB="36194">
                    <a:solidFill>
                      <a:srgbClr val="92D050"/>
                    </a:solidFill>
                  </a:tcPr>
                </a:tc>
              </a:tr>
              <a:tr h="293571">
                <a:tc>
                  <a:txBody>
                    <a:bodyPr/>
                    <a:lstStyle/>
                    <a:p>
                      <a:pPr algn="ctr"/>
                      <a:r>
                        <a:rPr lang="en-GB" sz="1400" b="1" kern="1200" dirty="0" smtClean="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+mn-cs"/>
                        </a:rPr>
                        <a:t>0</a:t>
                      </a:r>
                      <a:endParaRPr lang="en-GB" sz="1400" b="1" kern="1200" dirty="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+mn-cs"/>
                      </a:endParaRPr>
                    </a:p>
                  </a:txBody>
                  <a:tcPr marL="72387" marR="72387" marT="36194" marB="36194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b="1" kern="1200" dirty="0" smtClean="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+mn-cs"/>
                        </a:rPr>
                        <a:t>6</a:t>
                      </a:r>
                      <a:endParaRPr lang="en-GB" sz="1400" b="1" kern="1200" dirty="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+mn-cs"/>
                      </a:endParaRPr>
                    </a:p>
                  </a:txBody>
                  <a:tcPr marL="72387" marR="72387" marT="36194" marB="36194">
                    <a:solidFill>
                      <a:srgbClr val="92D050"/>
                    </a:solidFill>
                  </a:tcPr>
                </a:tc>
              </a:tr>
              <a:tr h="293571">
                <a:tc>
                  <a:txBody>
                    <a:bodyPr/>
                    <a:lstStyle/>
                    <a:p>
                      <a:pPr algn="ctr"/>
                      <a:r>
                        <a:rPr lang="en-GB" sz="1400" b="1" kern="1200" dirty="0" smtClean="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+mn-cs"/>
                        </a:rPr>
                        <a:t>0</a:t>
                      </a:r>
                      <a:endParaRPr lang="en-GB" sz="1400" b="1" kern="1200" dirty="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+mn-cs"/>
                      </a:endParaRPr>
                    </a:p>
                  </a:txBody>
                  <a:tcPr marL="72387" marR="72387" marT="36194" marB="36194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b="1" kern="1200" dirty="0" smtClean="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+mn-cs"/>
                        </a:rPr>
                        <a:t>7</a:t>
                      </a:r>
                      <a:endParaRPr lang="en-GB" sz="1400" b="1" kern="1200" dirty="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+mn-cs"/>
                      </a:endParaRPr>
                    </a:p>
                  </a:txBody>
                  <a:tcPr marL="72387" marR="72387" marT="36194" marB="36194">
                    <a:solidFill>
                      <a:srgbClr val="92D050"/>
                    </a:solidFill>
                  </a:tcPr>
                </a:tc>
              </a:tr>
              <a:tr h="293571">
                <a:tc>
                  <a:txBody>
                    <a:bodyPr/>
                    <a:lstStyle/>
                    <a:p>
                      <a:pPr algn="ctr"/>
                      <a:r>
                        <a:rPr lang="en-GB" sz="1400" b="1" kern="1200" dirty="0" smtClean="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+mn-cs"/>
                        </a:rPr>
                        <a:t>0</a:t>
                      </a:r>
                      <a:endParaRPr lang="en-GB" sz="1400" b="1" kern="1200" dirty="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+mn-cs"/>
                      </a:endParaRPr>
                    </a:p>
                  </a:txBody>
                  <a:tcPr marL="72387" marR="72387" marT="36194" marB="36194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b="1" kern="1200" dirty="0" smtClean="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+mn-cs"/>
                        </a:rPr>
                        <a:t>8</a:t>
                      </a:r>
                      <a:endParaRPr lang="en-GB" sz="1400" b="1" kern="1200" dirty="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+mn-cs"/>
                      </a:endParaRPr>
                    </a:p>
                  </a:txBody>
                  <a:tcPr marL="72387" marR="72387" marT="36194" marB="36194">
                    <a:solidFill>
                      <a:srgbClr val="92D050"/>
                    </a:solidFill>
                  </a:tcPr>
                </a:tc>
              </a:tr>
              <a:tr h="293571">
                <a:tc>
                  <a:txBody>
                    <a:bodyPr/>
                    <a:lstStyle/>
                    <a:p>
                      <a:pPr algn="ctr"/>
                      <a:r>
                        <a:rPr lang="en-GB" sz="1400" b="1" kern="1200" dirty="0" smtClean="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+mn-cs"/>
                        </a:rPr>
                        <a:t>0</a:t>
                      </a:r>
                      <a:endParaRPr lang="en-GB" sz="1400" b="1" kern="1200" dirty="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+mn-cs"/>
                      </a:endParaRPr>
                    </a:p>
                  </a:txBody>
                  <a:tcPr marL="72387" marR="72387" marT="36194" marB="36194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b="1" kern="1200" dirty="0" smtClean="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+mn-cs"/>
                        </a:rPr>
                        <a:t>9</a:t>
                      </a:r>
                      <a:endParaRPr lang="en-GB" sz="1400" b="1" kern="1200" dirty="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+mn-cs"/>
                      </a:endParaRPr>
                    </a:p>
                  </a:txBody>
                  <a:tcPr marL="72387" marR="72387" marT="36194" marB="36194">
                    <a:solidFill>
                      <a:srgbClr val="92D050"/>
                    </a:solidFill>
                  </a:tcPr>
                </a:tc>
              </a:tr>
              <a:tr h="293571">
                <a:tc>
                  <a:txBody>
                    <a:bodyPr/>
                    <a:lstStyle/>
                    <a:p>
                      <a:pPr algn="ctr"/>
                      <a:r>
                        <a:rPr lang="en-GB" sz="1400" b="1" kern="1200" dirty="0" smtClean="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+mn-cs"/>
                        </a:rPr>
                        <a:t>0</a:t>
                      </a:r>
                      <a:endParaRPr lang="en-GB" sz="1400" b="1" kern="1200" dirty="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+mn-cs"/>
                      </a:endParaRPr>
                    </a:p>
                  </a:txBody>
                  <a:tcPr marL="72387" marR="72387" marT="36194" marB="36194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b="1" kern="1200" dirty="0" smtClean="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+mn-cs"/>
                        </a:rPr>
                        <a:t>A</a:t>
                      </a:r>
                      <a:endParaRPr lang="en-GB" sz="1400" b="1" kern="1200" dirty="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+mn-cs"/>
                      </a:endParaRPr>
                    </a:p>
                  </a:txBody>
                  <a:tcPr marL="72387" marR="72387" marT="36194" marB="36194">
                    <a:solidFill>
                      <a:srgbClr val="92D050"/>
                    </a:solidFill>
                  </a:tcPr>
                </a:tc>
              </a:tr>
              <a:tr h="293571">
                <a:tc>
                  <a:txBody>
                    <a:bodyPr/>
                    <a:lstStyle/>
                    <a:p>
                      <a:pPr algn="ctr"/>
                      <a:r>
                        <a:rPr lang="en-GB" sz="1400" b="1" kern="1200" dirty="0" smtClean="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+mn-cs"/>
                        </a:rPr>
                        <a:t>0</a:t>
                      </a:r>
                      <a:endParaRPr lang="en-GB" sz="1400" b="1" kern="1200" dirty="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+mn-cs"/>
                      </a:endParaRPr>
                    </a:p>
                  </a:txBody>
                  <a:tcPr marL="72387" marR="72387" marT="36194" marB="36194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b="1" kern="1200" dirty="0" smtClean="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+mn-cs"/>
                        </a:rPr>
                        <a:t>B</a:t>
                      </a:r>
                      <a:endParaRPr lang="en-GB" sz="1400" b="1" kern="1200" dirty="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+mn-cs"/>
                      </a:endParaRPr>
                    </a:p>
                  </a:txBody>
                  <a:tcPr marL="72387" marR="72387" marT="36194" marB="36194">
                    <a:solidFill>
                      <a:srgbClr val="92D050"/>
                    </a:solidFill>
                  </a:tcPr>
                </a:tc>
              </a:tr>
              <a:tr h="293571">
                <a:tc>
                  <a:txBody>
                    <a:bodyPr/>
                    <a:lstStyle/>
                    <a:p>
                      <a:pPr algn="ctr"/>
                      <a:r>
                        <a:rPr lang="en-GB" sz="1400" b="1" kern="1200" dirty="0" smtClean="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+mn-cs"/>
                        </a:rPr>
                        <a:t>0</a:t>
                      </a:r>
                      <a:endParaRPr lang="en-GB" sz="1400" b="1" kern="1200" dirty="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+mn-cs"/>
                      </a:endParaRPr>
                    </a:p>
                  </a:txBody>
                  <a:tcPr marL="72387" marR="72387" marT="36194" marB="36194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b="1" kern="1200" dirty="0" smtClean="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+mn-cs"/>
                        </a:rPr>
                        <a:t>C</a:t>
                      </a:r>
                      <a:endParaRPr lang="en-GB" sz="1400" b="1" kern="1200" dirty="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+mn-cs"/>
                      </a:endParaRPr>
                    </a:p>
                  </a:txBody>
                  <a:tcPr marL="72387" marR="72387" marT="36194" marB="36194">
                    <a:solidFill>
                      <a:srgbClr val="92D050"/>
                    </a:solidFill>
                  </a:tcPr>
                </a:tc>
              </a:tr>
              <a:tr h="293571">
                <a:tc>
                  <a:txBody>
                    <a:bodyPr/>
                    <a:lstStyle/>
                    <a:p>
                      <a:pPr algn="ctr"/>
                      <a:r>
                        <a:rPr lang="en-GB" sz="1400" b="1" kern="1200" dirty="0" smtClean="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+mn-cs"/>
                        </a:rPr>
                        <a:t>0</a:t>
                      </a:r>
                      <a:endParaRPr lang="en-GB" sz="1400" b="1" kern="1200" dirty="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+mn-cs"/>
                      </a:endParaRPr>
                    </a:p>
                  </a:txBody>
                  <a:tcPr marL="72387" marR="72387" marT="36194" marB="36194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b="1" kern="1200" dirty="0" smtClean="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+mn-cs"/>
                        </a:rPr>
                        <a:t>D</a:t>
                      </a:r>
                      <a:endParaRPr lang="en-GB" sz="1400" b="1" kern="1200" dirty="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+mn-cs"/>
                      </a:endParaRPr>
                    </a:p>
                  </a:txBody>
                  <a:tcPr marL="72387" marR="72387" marT="36194" marB="36194">
                    <a:solidFill>
                      <a:srgbClr val="92D050"/>
                    </a:solidFill>
                  </a:tcPr>
                </a:tc>
              </a:tr>
              <a:tr h="293571">
                <a:tc>
                  <a:txBody>
                    <a:bodyPr/>
                    <a:lstStyle/>
                    <a:p>
                      <a:pPr algn="ctr"/>
                      <a:r>
                        <a:rPr lang="en-GB" sz="1400" b="1" kern="1200" dirty="0" smtClean="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+mn-cs"/>
                        </a:rPr>
                        <a:t>0</a:t>
                      </a:r>
                      <a:endParaRPr lang="en-GB" sz="1400" b="1" kern="1200" dirty="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+mn-cs"/>
                      </a:endParaRPr>
                    </a:p>
                  </a:txBody>
                  <a:tcPr marL="72387" marR="72387" marT="36194" marB="36194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b="1" kern="1200" dirty="0" smtClean="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+mn-cs"/>
                        </a:rPr>
                        <a:t>E</a:t>
                      </a:r>
                      <a:endParaRPr lang="en-GB" sz="1400" b="1" kern="1200" dirty="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+mn-cs"/>
                      </a:endParaRPr>
                    </a:p>
                  </a:txBody>
                  <a:tcPr marL="72387" marR="72387" marT="36194" marB="36194">
                    <a:solidFill>
                      <a:srgbClr val="92D050"/>
                    </a:solidFill>
                  </a:tcPr>
                </a:tc>
              </a:tr>
              <a:tr h="293571">
                <a:tc>
                  <a:txBody>
                    <a:bodyPr/>
                    <a:lstStyle/>
                    <a:p>
                      <a:pPr algn="ctr"/>
                      <a:r>
                        <a:rPr lang="en-GB" sz="1400" b="1" kern="1200" dirty="0" smtClean="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+mn-cs"/>
                        </a:rPr>
                        <a:t>0</a:t>
                      </a:r>
                      <a:endParaRPr lang="en-GB" sz="1400" b="1" kern="1200" dirty="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+mn-cs"/>
                      </a:endParaRPr>
                    </a:p>
                  </a:txBody>
                  <a:tcPr marL="72387" marR="72387" marT="36194" marB="36194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b="1" kern="1200" dirty="0" smtClean="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+mn-cs"/>
                        </a:rPr>
                        <a:t>F</a:t>
                      </a:r>
                      <a:endParaRPr lang="en-GB" sz="1400" b="1" kern="1200" dirty="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+mn-cs"/>
                      </a:endParaRPr>
                    </a:p>
                  </a:txBody>
                  <a:tcPr marL="72387" marR="72387" marT="36194" marB="36194">
                    <a:solidFill>
                      <a:srgbClr val="92D050"/>
                    </a:solidFill>
                  </a:tcPr>
                </a:tc>
              </a:tr>
              <a:tr h="293571">
                <a:tc>
                  <a:txBody>
                    <a:bodyPr/>
                    <a:lstStyle/>
                    <a:p>
                      <a:pPr algn="ctr"/>
                      <a:r>
                        <a:rPr lang="en-GB" sz="1400" b="1" kern="1200" dirty="0" smtClean="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+mn-cs"/>
                        </a:rPr>
                        <a:t>1</a:t>
                      </a:r>
                      <a:endParaRPr lang="en-GB" sz="1400" b="1" kern="1200" dirty="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+mn-cs"/>
                      </a:endParaRPr>
                    </a:p>
                  </a:txBody>
                  <a:tcPr marL="72387" marR="72387" marT="36194" marB="36194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b="1" kern="1200" dirty="0" smtClean="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+mn-cs"/>
                        </a:rPr>
                        <a:t>0</a:t>
                      </a:r>
                      <a:endParaRPr lang="en-GB" sz="1400" b="1" kern="1200" dirty="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+mn-cs"/>
                      </a:endParaRPr>
                    </a:p>
                  </a:txBody>
                  <a:tcPr marL="72387" marR="72387" marT="36194" marB="36194">
                    <a:solidFill>
                      <a:srgbClr val="92D05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 descr="DSE-NEW-PP-2011-WHITE-9.jpg                                    004F9F0A Macintosh                      7C268076: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1588"/>
            <a:ext cx="9145588" cy="6859588"/>
          </a:xfrm>
          <a:prstGeom prst="rect">
            <a:avLst/>
          </a:prstGeom>
          <a:noFill/>
        </p:spPr>
      </p:pic>
      <p:sp>
        <p:nvSpPr>
          <p:cNvPr id="11269" name="Text Box 5"/>
          <p:cNvSpPr txBox="1">
            <a:spLocks noChangeArrowheads="1"/>
          </p:cNvSpPr>
          <p:nvPr/>
        </p:nvSpPr>
        <p:spPr bwMode="auto">
          <a:xfrm>
            <a:off x="304800" y="304800"/>
            <a:ext cx="2057400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800" b="1">
                <a:solidFill>
                  <a:schemeClr val="bg1"/>
                </a:solidFill>
                <a:latin typeface="Arial" charset="0"/>
                <a:hlinkClick r:id="rId4"/>
              </a:rPr>
              <a:t>www.deepseaplc.com</a:t>
            </a:r>
            <a:endParaRPr lang="en-US" sz="800" b="1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11270" name="Text Box 6"/>
          <p:cNvSpPr txBox="1">
            <a:spLocks noChangeArrowheads="1"/>
          </p:cNvSpPr>
          <p:nvPr/>
        </p:nvSpPr>
        <p:spPr bwMode="auto">
          <a:xfrm>
            <a:off x="304800" y="620688"/>
            <a:ext cx="8299648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GB" sz="3200" b="1" dirty="0" smtClean="0">
                <a:solidFill>
                  <a:srgbClr val="00D100"/>
                </a:solidFill>
                <a:latin typeface="Arial" charset="0"/>
              </a:rPr>
              <a:t>GENCOMM DESCRIPTION</a:t>
            </a:r>
          </a:p>
          <a:p>
            <a:endParaRPr lang="en-GB" sz="3200" b="1" dirty="0" smtClean="0">
              <a:solidFill>
                <a:srgbClr val="00D100"/>
              </a:solidFill>
              <a:latin typeface="Arial" charset="0"/>
            </a:endParaRPr>
          </a:p>
          <a:p>
            <a:endParaRPr lang="en-GB" sz="800" b="1" dirty="0" smtClean="0">
              <a:solidFill>
                <a:srgbClr val="00D100"/>
              </a:solidFill>
              <a:latin typeface="Arial" charset="0"/>
            </a:endParaRPr>
          </a:p>
          <a:p>
            <a:pPr>
              <a:buFont typeface="Arial" pitchFamily="34" charset="0"/>
              <a:buChar char="•"/>
            </a:pPr>
            <a:r>
              <a:rPr lang="en-GB" sz="2000" b="1" dirty="0" smtClean="0">
                <a:latin typeface="Arial" charset="0"/>
              </a:rPr>
              <a:t>Common protocol (designed by DSE) for </a:t>
            </a:r>
            <a:r>
              <a:rPr lang="en-GB" sz="2000" b="1" dirty="0" err="1" smtClean="0">
                <a:solidFill>
                  <a:srgbClr val="00D100"/>
                </a:solidFill>
                <a:latin typeface="Arial" charset="0"/>
              </a:rPr>
              <a:t>GEN</a:t>
            </a:r>
            <a:r>
              <a:rPr lang="en-GB" sz="2000" b="1" dirty="0" err="1" smtClean="0">
                <a:latin typeface="Arial" charset="0"/>
              </a:rPr>
              <a:t>erator</a:t>
            </a:r>
            <a:r>
              <a:rPr lang="en-GB" sz="2000" b="1" dirty="0" smtClean="0">
                <a:latin typeface="Arial" charset="0"/>
              </a:rPr>
              <a:t> </a:t>
            </a:r>
            <a:r>
              <a:rPr lang="en-GB" sz="2000" b="1" dirty="0" err="1" smtClean="0">
                <a:solidFill>
                  <a:srgbClr val="00D100"/>
                </a:solidFill>
                <a:latin typeface="Arial" charset="0"/>
              </a:rPr>
              <a:t>COMM</a:t>
            </a:r>
            <a:r>
              <a:rPr lang="en-GB" sz="2000" b="1" dirty="0" err="1" smtClean="0">
                <a:latin typeface="Arial" charset="0"/>
              </a:rPr>
              <a:t>unication</a:t>
            </a:r>
            <a:r>
              <a:rPr lang="en-GB" sz="2000" b="1" dirty="0" smtClean="0">
                <a:latin typeface="Arial" charset="0"/>
              </a:rPr>
              <a:t>, used by DSE controllers since mid 1990’s. Covered by GENCOMM.doc</a:t>
            </a:r>
          </a:p>
          <a:p>
            <a:endParaRPr lang="en-GB" sz="2000" b="1" dirty="0" smtClean="0">
              <a:latin typeface="Arial" charset="0"/>
            </a:endParaRPr>
          </a:p>
          <a:p>
            <a:pPr>
              <a:buFont typeface="Arial" pitchFamily="34" charset="0"/>
              <a:buChar char="•"/>
            </a:pPr>
            <a:r>
              <a:rPr lang="en-GB" sz="2000" b="1" dirty="0" smtClean="0">
                <a:latin typeface="Arial" charset="0"/>
              </a:rPr>
              <a:t>Protocol expanded for DSE7000 and DSE8000 series controllers. Additional functions covered by addendum documents. These controllers also support functions covered in GENCOMM.doc</a:t>
            </a:r>
          </a:p>
          <a:p>
            <a:pPr>
              <a:buFont typeface="Arial" pitchFamily="34" charset="0"/>
              <a:buChar char="•"/>
            </a:pPr>
            <a:endParaRPr lang="en-GB" sz="2000" b="1" dirty="0" smtClean="0">
              <a:latin typeface="Arial" charset="0"/>
            </a:endParaRPr>
          </a:p>
          <a:p>
            <a:pPr>
              <a:buFont typeface="Arial" pitchFamily="34" charset="0"/>
              <a:buChar char="•"/>
            </a:pPr>
            <a:r>
              <a:rPr lang="en-GB" sz="2000" b="1" dirty="0" smtClean="0">
                <a:latin typeface="Arial" charset="0"/>
              </a:rPr>
              <a:t>Protocol documents are available upon request from </a:t>
            </a:r>
            <a:r>
              <a:rPr lang="en-GB" sz="2000" b="1" dirty="0" smtClean="0">
                <a:latin typeface="Arial" charset="0"/>
                <a:hlinkClick r:id="rId5"/>
              </a:rPr>
              <a:t>support@deepseaplc.com</a:t>
            </a:r>
            <a:r>
              <a:rPr lang="en-GB" sz="2000" b="1" dirty="0" smtClean="0">
                <a:latin typeface="Arial" charset="0"/>
              </a:rPr>
              <a:t> and by specifying the serial number of your controller.</a:t>
            </a:r>
          </a:p>
          <a:p>
            <a:endParaRPr lang="en-GB" sz="3200" b="1" dirty="0" smtClean="0">
              <a:solidFill>
                <a:srgbClr val="00D100"/>
              </a:solidFill>
              <a:latin typeface="Arial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 descr="DSE-NEW-PP-2011-WHITE-9.jpg                                    004F9F0A Macintosh                      7C268076: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5588" cy="6859588"/>
          </a:xfrm>
          <a:prstGeom prst="rect">
            <a:avLst/>
          </a:prstGeom>
          <a:noFill/>
        </p:spPr>
      </p:pic>
      <p:sp>
        <p:nvSpPr>
          <p:cNvPr id="11269" name="Text Box 5"/>
          <p:cNvSpPr txBox="1">
            <a:spLocks noChangeArrowheads="1"/>
          </p:cNvSpPr>
          <p:nvPr/>
        </p:nvSpPr>
        <p:spPr bwMode="auto">
          <a:xfrm>
            <a:off x="304800" y="304800"/>
            <a:ext cx="2057400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800" b="1">
                <a:solidFill>
                  <a:schemeClr val="bg1"/>
                </a:solidFill>
                <a:latin typeface="Arial" charset="0"/>
                <a:hlinkClick r:id="rId4"/>
              </a:rPr>
              <a:t>www.deepseaplc.com</a:t>
            </a:r>
            <a:endParaRPr lang="en-US" sz="800" b="1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11270" name="Text Box 6"/>
          <p:cNvSpPr txBox="1">
            <a:spLocks noChangeArrowheads="1"/>
          </p:cNvSpPr>
          <p:nvPr/>
        </p:nvSpPr>
        <p:spPr bwMode="auto">
          <a:xfrm>
            <a:off x="304800" y="990600"/>
            <a:ext cx="7579568" cy="4031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GB" sz="3200" b="1" dirty="0" smtClean="0">
                <a:solidFill>
                  <a:srgbClr val="00D100"/>
                </a:solidFill>
                <a:latin typeface="Arial" charset="0"/>
              </a:rPr>
              <a:t>BINARY TO HEX CONVERSION</a:t>
            </a:r>
          </a:p>
          <a:p>
            <a:endParaRPr lang="en-GB" sz="3200" b="1" dirty="0" smtClean="0">
              <a:solidFill>
                <a:srgbClr val="00D100"/>
              </a:solidFill>
              <a:latin typeface="Arial" charset="0"/>
            </a:endParaRPr>
          </a:p>
          <a:p>
            <a:r>
              <a:rPr lang="en-GB" sz="2000" b="1" dirty="0" smtClean="0">
                <a:latin typeface="Arial" charset="0"/>
              </a:rPr>
              <a:t>0001011000110001 – </a:t>
            </a:r>
            <a:r>
              <a:rPr lang="en-GB" sz="1400" b="1" dirty="0" smtClean="0">
                <a:latin typeface="Arial" charset="0"/>
              </a:rPr>
              <a:t>Binary number</a:t>
            </a:r>
          </a:p>
          <a:p>
            <a:endParaRPr lang="en-GB" sz="2000" b="1" dirty="0" smtClean="0">
              <a:latin typeface="Arial" charset="0"/>
            </a:endParaRPr>
          </a:p>
          <a:p>
            <a:r>
              <a:rPr lang="en-GB" sz="2000" b="1" dirty="0" smtClean="0">
                <a:latin typeface="Arial" charset="0"/>
              </a:rPr>
              <a:t>0001  0110  0011  0001 – </a:t>
            </a:r>
            <a:r>
              <a:rPr lang="en-GB" sz="1400" b="1" dirty="0" smtClean="0">
                <a:latin typeface="Arial" charset="0"/>
              </a:rPr>
              <a:t>Binary number split into 4 bit nibbles</a:t>
            </a:r>
            <a:endParaRPr lang="en-GB" sz="2000" b="1" dirty="0" smtClean="0">
              <a:latin typeface="Arial" charset="0"/>
            </a:endParaRPr>
          </a:p>
          <a:p>
            <a:endParaRPr lang="en-GB" sz="2000" b="1" dirty="0" smtClean="0">
              <a:latin typeface="Arial" charset="0"/>
            </a:endParaRPr>
          </a:p>
          <a:p>
            <a:r>
              <a:rPr lang="en-GB" sz="2000" b="1" dirty="0" smtClean="0">
                <a:latin typeface="Arial" charset="0"/>
              </a:rPr>
              <a:t>1 6 3 1 – </a:t>
            </a:r>
            <a:r>
              <a:rPr lang="en-GB" sz="1400" b="1" dirty="0" smtClean="0">
                <a:latin typeface="Arial" charset="0"/>
              </a:rPr>
              <a:t>Convert each nibble separately into hex</a:t>
            </a:r>
            <a:endParaRPr lang="en-GB" sz="2000" b="1" dirty="0" smtClean="0">
              <a:latin typeface="Arial" charset="0"/>
            </a:endParaRPr>
          </a:p>
          <a:p>
            <a:endParaRPr lang="en-GB" sz="3200" b="1" dirty="0" smtClean="0">
              <a:solidFill>
                <a:srgbClr val="00D100"/>
              </a:solidFill>
              <a:latin typeface="Arial" charset="0"/>
            </a:endParaRPr>
          </a:p>
          <a:p>
            <a:endParaRPr lang="en-GB" sz="2000" b="1" dirty="0" smtClean="0">
              <a:latin typeface="Arial" charset="0"/>
            </a:endParaRPr>
          </a:p>
          <a:p>
            <a:endParaRPr lang="en-GB" sz="2000" b="1" dirty="0" smtClean="0">
              <a:latin typeface="Arial" charset="0"/>
            </a:endParaRPr>
          </a:p>
          <a:p>
            <a:endParaRPr lang="en-GB" sz="2000" b="1" dirty="0" smtClean="0">
              <a:latin typeface="Arial" charset="0"/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7020272" y="1340768"/>
          <a:ext cx="1979713" cy="39431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14393"/>
                <a:gridCol w="682660"/>
                <a:gridCol w="682660"/>
              </a:tblGrid>
              <a:tr h="199008">
                <a:tc>
                  <a:txBody>
                    <a:bodyPr/>
                    <a:lstStyle/>
                    <a:p>
                      <a:pPr algn="ctr"/>
                      <a:r>
                        <a:rPr lang="en-GB" sz="1200" b="0" kern="1200" dirty="0" smtClean="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+mn-cs"/>
                        </a:rPr>
                        <a:t>Binary</a:t>
                      </a:r>
                    </a:p>
                  </a:txBody>
                  <a:tcPr marL="49070" marR="49070" marT="24535" marB="24535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0" kern="1200" dirty="0" smtClean="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+mn-cs"/>
                        </a:rPr>
                        <a:t>Hex</a:t>
                      </a:r>
                    </a:p>
                  </a:txBody>
                  <a:tcPr marL="49070" marR="49070" marT="24535" marB="24535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0" kern="1200" dirty="0" smtClean="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+mn-cs"/>
                        </a:rPr>
                        <a:t>Decimal</a:t>
                      </a:r>
                    </a:p>
                  </a:txBody>
                  <a:tcPr marL="49070" marR="49070" marT="24535" marB="24535">
                    <a:solidFill>
                      <a:srgbClr val="92D050"/>
                    </a:solidFill>
                  </a:tcPr>
                </a:tc>
              </a:tr>
              <a:tr h="199008">
                <a:tc>
                  <a:txBody>
                    <a:bodyPr/>
                    <a:lstStyle/>
                    <a:p>
                      <a:pPr algn="ctr"/>
                      <a:r>
                        <a:rPr lang="en-GB" sz="1200" b="0" kern="1200" dirty="0" smtClean="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+mn-cs"/>
                        </a:rPr>
                        <a:t>0000</a:t>
                      </a:r>
                      <a:endParaRPr lang="en-GB" sz="1200" b="0" kern="1200" dirty="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+mn-cs"/>
                      </a:endParaRPr>
                    </a:p>
                  </a:txBody>
                  <a:tcPr marL="49070" marR="49070" marT="24535" marB="24535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0" kern="1200" dirty="0" smtClean="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+mn-cs"/>
                        </a:rPr>
                        <a:t>0</a:t>
                      </a:r>
                      <a:endParaRPr lang="en-GB" sz="1200" b="0" kern="1200" dirty="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+mn-cs"/>
                      </a:endParaRPr>
                    </a:p>
                  </a:txBody>
                  <a:tcPr marL="49070" marR="49070" marT="24535" marB="24535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0" kern="1200" dirty="0" smtClean="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+mn-cs"/>
                        </a:rPr>
                        <a:t>0</a:t>
                      </a:r>
                      <a:endParaRPr lang="en-GB" sz="1200" b="0" kern="1200" dirty="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+mn-cs"/>
                      </a:endParaRPr>
                    </a:p>
                  </a:txBody>
                  <a:tcPr marL="49070" marR="49070" marT="24535" marB="24535">
                    <a:solidFill>
                      <a:srgbClr val="92D050"/>
                    </a:solidFill>
                  </a:tcPr>
                </a:tc>
              </a:tr>
              <a:tr h="199008">
                <a:tc>
                  <a:txBody>
                    <a:bodyPr/>
                    <a:lstStyle/>
                    <a:p>
                      <a:pPr algn="ctr"/>
                      <a:r>
                        <a:rPr lang="en-GB" sz="1200" b="0" kern="1200" dirty="0" smtClean="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+mn-cs"/>
                        </a:rPr>
                        <a:t>0001</a:t>
                      </a:r>
                      <a:endParaRPr lang="en-GB" sz="1200" b="0" kern="1200" dirty="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+mn-cs"/>
                      </a:endParaRPr>
                    </a:p>
                  </a:txBody>
                  <a:tcPr marL="49070" marR="49070" marT="24535" marB="24535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0" kern="1200" dirty="0" smtClean="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+mn-cs"/>
                        </a:rPr>
                        <a:t>1</a:t>
                      </a:r>
                      <a:endParaRPr lang="en-GB" sz="1200" b="0" kern="1200" dirty="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+mn-cs"/>
                      </a:endParaRPr>
                    </a:p>
                  </a:txBody>
                  <a:tcPr marL="49070" marR="49070" marT="24535" marB="24535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0" kern="1200" dirty="0" smtClean="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+mn-cs"/>
                        </a:rPr>
                        <a:t>1</a:t>
                      </a:r>
                      <a:endParaRPr lang="en-GB" sz="1200" b="0" kern="1200" dirty="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+mn-cs"/>
                      </a:endParaRPr>
                    </a:p>
                  </a:txBody>
                  <a:tcPr marL="49070" marR="49070" marT="24535" marB="24535">
                    <a:solidFill>
                      <a:srgbClr val="92D050"/>
                    </a:solidFill>
                  </a:tcPr>
                </a:tc>
              </a:tr>
              <a:tr h="199008">
                <a:tc>
                  <a:txBody>
                    <a:bodyPr/>
                    <a:lstStyle/>
                    <a:p>
                      <a:pPr algn="ctr"/>
                      <a:r>
                        <a:rPr lang="en-GB" sz="1200" b="0" kern="1200" dirty="0" smtClean="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+mn-cs"/>
                        </a:rPr>
                        <a:t>0010</a:t>
                      </a:r>
                      <a:endParaRPr lang="en-GB" sz="1200" b="0" kern="1200" dirty="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+mn-cs"/>
                      </a:endParaRPr>
                    </a:p>
                  </a:txBody>
                  <a:tcPr marL="49070" marR="49070" marT="24535" marB="24535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0" kern="1200" dirty="0" smtClean="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+mn-cs"/>
                        </a:rPr>
                        <a:t>2</a:t>
                      </a:r>
                      <a:endParaRPr lang="en-GB" sz="1200" b="0" kern="1200" dirty="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+mn-cs"/>
                      </a:endParaRPr>
                    </a:p>
                  </a:txBody>
                  <a:tcPr marL="49070" marR="49070" marT="24535" marB="24535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0" kern="1200" dirty="0" smtClean="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+mn-cs"/>
                        </a:rPr>
                        <a:t>2</a:t>
                      </a:r>
                      <a:endParaRPr lang="en-GB" sz="1200" b="0" kern="1200" dirty="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+mn-cs"/>
                      </a:endParaRPr>
                    </a:p>
                  </a:txBody>
                  <a:tcPr marL="49070" marR="49070" marT="24535" marB="24535">
                    <a:solidFill>
                      <a:srgbClr val="92D050"/>
                    </a:solidFill>
                  </a:tcPr>
                </a:tc>
              </a:tr>
              <a:tr h="199008">
                <a:tc>
                  <a:txBody>
                    <a:bodyPr/>
                    <a:lstStyle/>
                    <a:p>
                      <a:pPr algn="ctr"/>
                      <a:r>
                        <a:rPr lang="en-GB" sz="1200" b="0" kern="1200" dirty="0" smtClean="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+mn-cs"/>
                        </a:rPr>
                        <a:t>0011</a:t>
                      </a:r>
                    </a:p>
                  </a:txBody>
                  <a:tcPr marL="49070" marR="49070" marT="24535" marB="24535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0" kern="1200" dirty="0" smtClean="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+mn-cs"/>
                        </a:rPr>
                        <a:t>3</a:t>
                      </a:r>
                      <a:endParaRPr lang="en-GB" sz="1200" b="0" kern="1200" dirty="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+mn-cs"/>
                      </a:endParaRPr>
                    </a:p>
                  </a:txBody>
                  <a:tcPr marL="49070" marR="49070" marT="24535" marB="24535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0" kern="1200" dirty="0" smtClean="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+mn-cs"/>
                        </a:rPr>
                        <a:t>3</a:t>
                      </a:r>
                      <a:endParaRPr lang="en-GB" sz="1200" b="0" kern="1200" dirty="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+mn-cs"/>
                      </a:endParaRPr>
                    </a:p>
                  </a:txBody>
                  <a:tcPr marL="49070" marR="49070" marT="24535" marB="24535">
                    <a:solidFill>
                      <a:srgbClr val="92D050"/>
                    </a:solidFill>
                  </a:tcPr>
                </a:tc>
              </a:tr>
              <a:tr h="199008">
                <a:tc>
                  <a:txBody>
                    <a:bodyPr/>
                    <a:lstStyle/>
                    <a:p>
                      <a:pPr algn="ctr"/>
                      <a:r>
                        <a:rPr lang="en-GB" sz="1200" b="0" kern="1200" dirty="0" smtClean="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+mn-cs"/>
                        </a:rPr>
                        <a:t>0100</a:t>
                      </a:r>
                      <a:endParaRPr lang="en-GB" sz="1200" b="0" kern="1200" dirty="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+mn-cs"/>
                      </a:endParaRPr>
                    </a:p>
                  </a:txBody>
                  <a:tcPr marL="49070" marR="49070" marT="24535" marB="24535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0" kern="1200" dirty="0" smtClean="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+mn-cs"/>
                        </a:rPr>
                        <a:t>4</a:t>
                      </a:r>
                      <a:endParaRPr lang="en-GB" sz="1200" b="0" kern="1200" dirty="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+mn-cs"/>
                      </a:endParaRPr>
                    </a:p>
                  </a:txBody>
                  <a:tcPr marL="49070" marR="49070" marT="24535" marB="24535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0" kern="1200" dirty="0" smtClean="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+mn-cs"/>
                        </a:rPr>
                        <a:t>4</a:t>
                      </a:r>
                      <a:endParaRPr lang="en-GB" sz="1200" b="0" kern="1200" dirty="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+mn-cs"/>
                      </a:endParaRPr>
                    </a:p>
                  </a:txBody>
                  <a:tcPr marL="49070" marR="49070" marT="24535" marB="24535">
                    <a:solidFill>
                      <a:srgbClr val="92D050"/>
                    </a:solidFill>
                  </a:tcPr>
                </a:tc>
              </a:tr>
              <a:tr h="199008">
                <a:tc>
                  <a:txBody>
                    <a:bodyPr/>
                    <a:lstStyle/>
                    <a:p>
                      <a:pPr algn="ctr"/>
                      <a:r>
                        <a:rPr lang="en-GB" sz="1200" b="0" kern="1200" dirty="0" smtClean="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+mn-cs"/>
                        </a:rPr>
                        <a:t>0101</a:t>
                      </a:r>
                      <a:endParaRPr lang="en-GB" sz="1200" b="0" kern="1200" dirty="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+mn-cs"/>
                      </a:endParaRPr>
                    </a:p>
                  </a:txBody>
                  <a:tcPr marL="49070" marR="49070" marT="24535" marB="24535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0" kern="1200" dirty="0" smtClean="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+mn-cs"/>
                        </a:rPr>
                        <a:t>5</a:t>
                      </a:r>
                      <a:endParaRPr lang="en-GB" sz="1200" b="0" kern="1200" dirty="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+mn-cs"/>
                      </a:endParaRPr>
                    </a:p>
                  </a:txBody>
                  <a:tcPr marL="49070" marR="49070" marT="24535" marB="24535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0" kern="1200" dirty="0" smtClean="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+mn-cs"/>
                        </a:rPr>
                        <a:t>5</a:t>
                      </a:r>
                      <a:endParaRPr lang="en-GB" sz="1200" b="0" kern="1200" dirty="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+mn-cs"/>
                      </a:endParaRPr>
                    </a:p>
                  </a:txBody>
                  <a:tcPr marL="49070" marR="49070" marT="24535" marB="24535">
                    <a:solidFill>
                      <a:srgbClr val="92D050"/>
                    </a:solidFill>
                  </a:tcPr>
                </a:tc>
              </a:tr>
              <a:tr h="199008">
                <a:tc>
                  <a:txBody>
                    <a:bodyPr/>
                    <a:lstStyle/>
                    <a:p>
                      <a:pPr algn="ctr"/>
                      <a:r>
                        <a:rPr lang="en-GB" sz="1200" b="0" kern="1200" dirty="0" smtClean="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+mn-cs"/>
                        </a:rPr>
                        <a:t>0110</a:t>
                      </a:r>
                      <a:endParaRPr lang="en-GB" sz="1200" b="0" kern="1200" dirty="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+mn-cs"/>
                      </a:endParaRPr>
                    </a:p>
                  </a:txBody>
                  <a:tcPr marL="49070" marR="49070" marT="24535" marB="24535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0" kern="1200" dirty="0" smtClean="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+mn-cs"/>
                        </a:rPr>
                        <a:t>6</a:t>
                      </a:r>
                      <a:endParaRPr lang="en-GB" sz="1200" b="0" kern="1200" dirty="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+mn-cs"/>
                      </a:endParaRPr>
                    </a:p>
                  </a:txBody>
                  <a:tcPr marL="49070" marR="49070" marT="24535" marB="24535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0" kern="1200" dirty="0" smtClean="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+mn-cs"/>
                        </a:rPr>
                        <a:t>6</a:t>
                      </a:r>
                      <a:endParaRPr lang="en-GB" sz="1200" b="0" kern="1200" dirty="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+mn-cs"/>
                      </a:endParaRPr>
                    </a:p>
                  </a:txBody>
                  <a:tcPr marL="49070" marR="49070" marT="24535" marB="24535">
                    <a:solidFill>
                      <a:srgbClr val="92D050"/>
                    </a:solidFill>
                  </a:tcPr>
                </a:tc>
              </a:tr>
              <a:tr h="199008">
                <a:tc>
                  <a:txBody>
                    <a:bodyPr/>
                    <a:lstStyle/>
                    <a:p>
                      <a:pPr algn="ctr"/>
                      <a:r>
                        <a:rPr lang="en-GB" sz="1200" b="0" kern="1200" dirty="0" smtClean="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+mn-cs"/>
                        </a:rPr>
                        <a:t>0111</a:t>
                      </a:r>
                      <a:endParaRPr lang="en-GB" sz="1200" b="0" kern="1200" dirty="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+mn-cs"/>
                      </a:endParaRPr>
                    </a:p>
                  </a:txBody>
                  <a:tcPr marL="49070" marR="49070" marT="24535" marB="24535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0" kern="1200" dirty="0" smtClean="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+mn-cs"/>
                        </a:rPr>
                        <a:t>7</a:t>
                      </a:r>
                      <a:endParaRPr lang="en-GB" sz="1200" b="0" kern="1200" dirty="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+mn-cs"/>
                      </a:endParaRPr>
                    </a:p>
                  </a:txBody>
                  <a:tcPr marL="49070" marR="49070" marT="24535" marB="24535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0" kern="1200" dirty="0" smtClean="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+mn-cs"/>
                        </a:rPr>
                        <a:t>7</a:t>
                      </a:r>
                      <a:endParaRPr lang="en-GB" sz="1200" b="0" kern="1200" dirty="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+mn-cs"/>
                      </a:endParaRPr>
                    </a:p>
                  </a:txBody>
                  <a:tcPr marL="49070" marR="49070" marT="24535" marB="24535">
                    <a:solidFill>
                      <a:srgbClr val="92D050"/>
                    </a:solidFill>
                  </a:tcPr>
                </a:tc>
              </a:tr>
              <a:tr h="199008">
                <a:tc>
                  <a:txBody>
                    <a:bodyPr/>
                    <a:lstStyle/>
                    <a:p>
                      <a:pPr algn="ctr"/>
                      <a:r>
                        <a:rPr lang="en-GB" sz="1200" b="0" kern="1200" dirty="0" smtClean="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+mn-cs"/>
                        </a:rPr>
                        <a:t>1000</a:t>
                      </a:r>
                      <a:endParaRPr lang="en-GB" sz="1200" b="0" kern="1200" dirty="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+mn-cs"/>
                      </a:endParaRPr>
                    </a:p>
                  </a:txBody>
                  <a:tcPr marL="49070" marR="49070" marT="24535" marB="24535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0" kern="1200" dirty="0" smtClean="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+mn-cs"/>
                        </a:rPr>
                        <a:t>8</a:t>
                      </a:r>
                      <a:endParaRPr lang="en-GB" sz="1200" b="0" kern="1200" dirty="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+mn-cs"/>
                      </a:endParaRPr>
                    </a:p>
                  </a:txBody>
                  <a:tcPr marL="49070" marR="49070" marT="24535" marB="24535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0" kern="1200" dirty="0" smtClean="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+mn-cs"/>
                        </a:rPr>
                        <a:t>8</a:t>
                      </a:r>
                      <a:endParaRPr lang="en-GB" sz="1200" b="0" kern="1200" dirty="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+mn-cs"/>
                      </a:endParaRPr>
                    </a:p>
                  </a:txBody>
                  <a:tcPr marL="49070" marR="49070" marT="24535" marB="24535">
                    <a:solidFill>
                      <a:srgbClr val="92D050"/>
                    </a:solidFill>
                  </a:tcPr>
                </a:tc>
              </a:tr>
              <a:tr h="199008">
                <a:tc>
                  <a:txBody>
                    <a:bodyPr/>
                    <a:lstStyle/>
                    <a:p>
                      <a:pPr algn="ctr"/>
                      <a:r>
                        <a:rPr lang="en-GB" sz="1200" b="0" kern="1200" dirty="0" smtClean="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+mn-cs"/>
                        </a:rPr>
                        <a:t>1001</a:t>
                      </a:r>
                      <a:endParaRPr lang="en-GB" sz="1200" b="0" kern="1200" dirty="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+mn-cs"/>
                      </a:endParaRPr>
                    </a:p>
                  </a:txBody>
                  <a:tcPr marL="49070" marR="49070" marT="24535" marB="24535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0" kern="1200" dirty="0" smtClean="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+mn-cs"/>
                        </a:rPr>
                        <a:t>9</a:t>
                      </a:r>
                      <a:endParaRPr lang="en-GB" sz="1200" b="0" kern="1200" dirty="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+mn-cs"/>
                      </a:endParaRPr>
                    </a:p>
                  </a:txBody>
                  <a:tcPr marL="49070" marR="49070" marT="24535" marB="24535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0" kern="1200" dirty="0" smtClean="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+mn-cs"/>
                        </a:rPr>
                        <a:t>9</a:t>
                      </a:r>
                      <a:endParaRPr lang="en-GB" sz="1200" b="0" kern="1200" dirty="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+mn-cs"/>
                      </a:endParaRPr>
                    </a:p>
                  </a:txBody>
                  <a:tcPr marL="49070" marR="49070" marT="24535" marB="24535">
                    <a:solidFill>
                      <a:srgbClr val="92D050"/>
                    </a:solidFill>
                  </a:tcPr>
                </a:tc>
              </a:tr>
              <a:tr h="199008">
                <a:tc>
                  <a:txBody>
                    <a:bodyPr/>
                    <a:lstStyle/>
                    <a:p>
                      <a:pPr algn="ctr"/>
                      <a:r>
                        <a:rPr lang="en-GB" sz="1200" b="0" kern="1200" dirty="0" smtClean="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+mn-cs"/>
                        </a:rPr>
                        <a:t>1010</a:t>
                      </a:r>
                      <a:endParaRPr lang="en-GB" sz="1200" b="0" kern="1200" dirty="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+mn-cs"/>
                      </a:endParaRPr>
                    </a:p>
                  </a:txBody>
                  <a:tcPr marL="49070" marR="49070" marT="24535" marB="24535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0" kern="1200" dirty="0" smtClean="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+mn-cs"/>
                        </a:rPr>
                        <a:t>A</a:t>
                      </a:r>
                      <a:endParaRPr lang="en-GB" sz="1200" b="0" kern="1200" dirty="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+mn-cs"/>
                      </a:endParaRPr>
                    </a:p>
                  </a:txBody>
                  <a:tcPr marL="49070" marR="49070" marT="24535" marB="24535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0" kern="1200" dirty="0" smtClean="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+mn-cs"/>
                        </a:rPr>
                        <a:t>10</a:t>
                      </a:r>
                      <a:endParaRPr lang="en-GB" sz="1200" b="0" kern="1200" dirty="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+mn-cs"/>
                      </a:endParaRPr>
                    </a:p>
                  </a:txBody>
                  <a:tcPr marL="49070" marR="49070" marT="24535" marB="24535">
                    <a:solidFill>
                      <a:srgbClr val="92D050"/>
                    </a:solidFill>
                  </a:tcPr>
                </a:tc>
              </a:tr>
              <a:tr h="199008">
                <a:tc>
                  <a:txBody>
                    <a:bodyPr/>
                    <a:lstStyle/>
                    <a:p>
                      <a:pPr algn="ctr"/>
                      <a:r>
                        <a:rPr lang="en-GB" sz="1200" b="0" kern="1200" dirty="0" smtClean="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+mn-cs"/>
                        </a:rPr>
                        <a:t>1011</a:t>
                      </a:r>
                      <a:endParaRPr lang="en-GB" sz="1200" b="0" kern="1200" dirty="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+mn-cs"/>
                      </a:endParaRPr>
                    </a:p>
                  </a:txBody>
                  <a:tcPr marL="49070" marR="49070" marT="24535" marB="24535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0" kern="1200" dirty="0" smtClean="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+mn-cs"/>
                        </a:rPr>
                        <a:t>B</a:t>
                      </a:r>
                      <a:endParaRPr lang="en-GB" sz="1200" b="0" kern="1200" dirty="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+mn-cs"/>
                      </a:endParaRPr>
                    </a:p>
                  </a:txBody>
                  <a:tcPr marL="49070" marR="49070" marT="24535" marB="24535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0" kern="1200" dirty="0" smtClean="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+mn-cs"/>
                        </a:rPr>
                        <a:t>11</a:t>
                      </a:r>
                      <a:endParaRPr lang="en-GB" sz="1200" b="0" kern="1200" dirty="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+mn-cs"/>
                      </a:endParaRPr>
                    </a:p>
                  </a:txBody>
                  <a:tcPr marL="49070" marR="49070" marT="24535" marB="24535">
                    <a:solidFill>
                      <a:srgbClr val="92D050"/>
                    </a:solidFill>
                  </a:tcPr>
                </a:tc>
              </a:tr>
              <a:tr h="199008">
                <a:tc>
                  <a:txBody>
                    <a:bodyPr/>
                    <a:lstStyle/>
                    <a:p>
                      <a:pPr algn="ctr"/>
                      <a:r>
                        <a:rPr lang="en-GB" sz="1200" b="0" kern="1200" dirty="0" smtClean="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+mn-cs"/>
                        </a:rPr>
                        <a:t>1100</a:t>
                      </a:r>
                      <a:endParaRPr lang="en-GB" sz="1200" b="0" kern="1200" dirty="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+mn-cs"/>
                      </a:endParaRPr>
                    </a:p>
                  </a:txBody>
                  <a:tcPr marL="49070" marR="49070" marT="24535" marB="24535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0" kern="1200" dirty="0" smtClean="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+mn-cs"/>
                        </a:rPr>
                        <a:t>C</a:t>
                      </a:r>
                      <a:endParaRPr lang="en-GB" sz="1200" b="0" kern="1200" dirty="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+mn-cs"/>
                      </a:endParaRPr>
                    </a:p>
                  </a:txBody>
                  <a:tcPr marL="49070" marR="49070" marT="24535" marB="24535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0" kern="1200" dirty="0" smtClean="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+mn-cs"/>
                        </a:rPr>
                        <a:t>12</a:t>
                      </a:r>
                      <a:endParaRPr lang="en-GB" sz="1200" b="0" kern="1200" dirty="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+mn-cs"/>
                      </a:endParaRPr>
                    </a:p>
                  </a:txBody>
                  <a:tcPr marL="49070" marR="49070" marT="24535" marB="24535">
                    <a:solidFill>
                      <a:srgbClr val="92D050"/>
                    </a:solidFill>
                  </a:tcPr>
                </a:tc>
              </a:tr>
              <a:tr h="199008">
                <a:tc>
                  <a:txBody>
                    <a:bodyPr/>
                    <a:lstStyle/>
                    <a:p>
                      <a:pPr algn="ctr"/>
                      <a:r>
                        <a:rPr lang="en-GB" sz="1200" b="0" kern="1200" dirty="0" smtClean="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+mn-cs"/>
                        </a:rPr>
                        <a:t>1101</a:t>
                      </a:r>
                      <a:endParaRPr lang="en-GB" sz="1200" b="0" kern="1200" dirty="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+mn-cs"/>
                      </a:endParaRPr>
                    </a:p>
                  </a:txBody>
                  <a:tcPr marL="49070" marR="49070" marT="24535" marB="24535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0" kern="1200" dirty="0" smtClean="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+mn-cs"/>
                        </a:rPr>
                        <a:t>D</a:t>
                      </a:r>
                      <a:endParaRPr lang="en-GB" sz="1200" b="0" kern="1200" dirty="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+mn-cs"/>
                      </a:endParaRPr>
                    </a:p>
                  </a:txBody>
                  <a:tcPr marL="49070" marR="49070" marT="24535" marB="24535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0" kern="1200" dirty="0" smtClean="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+mn-cs"/>
                        </a:rPr>
                        <a:t>13</a:t>
                      </a:r>
                      <a:endParaRPr lang="en-GB" sz="1200" b="0" kern="1200" dirty="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+mn-cs"/>
                      </a:endParaRPr>
                    </a:p>
                  </a:txBody>
                  <a:tcPr marL="49070" marR="49070" marT="24535" marB="24535">
                    <a:solidFill>
                      <a:srgbClr val="92D050"/>
                    </a:solidFill>
                  </a:tcPr>
                </a:tc>
              </a:tr>
              <a:tr h="199008">
                <a:tc>
                  <a:txBody>
                    <a:bodyPr/>
                    <a:lstStyle/>
                    <a:p>
                      <a:pPr algn="ctr"/>
                      <a:r>
                        <a:rPr lang="en-GB" sz="1200" b="0" kern="1200" dirty="0" smtClean="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+mn-cs"/>
                        </a:rPr>
                        <a:t>1110</a:t>
                      </a:r>
                      <a:endParaRPr lang="en-GB" sz="1200" b="0" kern="1200" dirty="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+mn-cs"/>
                      </a:endParaRPr>
                    </a:p>
                  </a:txBody>
                  <a:tcPr marL="49070" marR="49070" marT="24535" marB="24535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0" kern="1200" dirty="0" smtClean="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+mn-cs"/>
                        </a:rPr>
                        <a:t>E</a:t>
                      </a:r>
                      <a:endParaRPr lang="en-GB" sz="1200" b="0" kern="1200" dirty="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+mn-cs"/>
                      </a:endParaRPr>
                    </a:p>
                  </a:txBody>
                  <a:tcPr marL="49070" marR="49070" marT="24535" marB="24535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0" kern="1200" dirty="0" smtClean="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+mn-cs"/>
                        </a:rPr>
                        <a:t>14</a:t>
                      </a:r>
                      <a:endParaRPr lang="en-GB" sz="1200" b="0" kern="1200" dirty="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+mn-cs"/>
                      </a:endParaRPr>
                    </a:p>
                  </a:txBody>
                  <a:tcPr marL="49070" marR="49070" marT="24535" marB="24535">
                    <a:solidFill>
                      <a:srgbClr val="92D050"/>
                    </a:solidFill>
                  </a:tcPr>
                </a:tc>
              </a:tr>
              <a:tr h="199008">
                <a:tc>
                  <a:txBody>
                    <a:bodyPr/>
                    <a:lstStyle/>
                    <a:p>
                      <a:pPr algn="ctr"/>
                      <a:r>
                        <a:rPr lang="en-GB" sz="1200" b="0" kern="1200" dirty="0" smtClean="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+mn-cs"/>
                        </a:rPr>
                        <a:t>1111</a:t>
                      </a:r>
                      <a:endParaRPr lang="en-GB" sz="1200" b="0" kern="1200" dirty="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+mn-cs"/>
                      </a:endParaRPr>
                    </a:p>
                  </a:txBody>
                  <a:tcPr marL="49070" marR="49070" marT="24535" marB="24535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0" kern="1200" dirty="0" smtClean="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+mn-cs"/>
                        </a:rPr>
                        <a:t>F</a:t>
                      </a:r>
                      <a:endParaRPr lang="en-GB" sz="1200" b="0" kern="1200" dirty="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+mn-cs"/>
                      </a:endParaRPr>
                    </a:p>
                  </a:txBody>
                  <a:tcPr marL="49070" marR="49070" marT="24535" marB="24535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0" kern="1200" dirty="0" smtClean="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+mn-cs"/>
                        </a:rPr>
                        <a:t>15</a:t>
                      </a:r>
                      <a:endParaRPr lang="en-GB" sz="1200" b="0" kern="1200" dirty="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+mn-cs"/>
                      </a:endParaRPr>
                    </a:p>
                  </a:txBody>
                  <a:tcPr marL="49070" marR="49070" marT="24535" marB="24535">
                    <a:solidFill>
                      <a:srgbClr val="92D05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 descr="DSE-NEW-PP-2011-WHITE-9.jpg                                    004F9F0A Macintosh                      7C268076: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5588" cy="6859588"/>
          </a:xfrm>
          <a:prstGeom prst="rect">
            <a:avLst/>
          </a:prstGeom>
          <a:noFill/>
        </p:spPr>
      </p:pic>
      <p:sp>
        <p:nvSpPr>
          <p:cNvPr id="11269" name="Text Box 5"/>
          <p:cNvSpPr txBox="1">
            <a:spLocks noChangeArrowheads="1"/>
          </p:cNvSpPr>
          <p:nvPr/>
        </p:nvSpPr>
        <p:spPr bwMode="auto">
          <a:xfrm>
            <a:off x="304800" y="304800"/>
            <a:ext cx="2057400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800" b="1">
                <a:solidFill>
                  <a:schemeClr val="bg1"/>
                </a:solidFill>
                <a:latin typeface="Arial" charset="0"/>
                <a:hlinkClick r:id="rId4"/>
              </a:rPr>
              <a:t>www.deepseaplc.com</a:t>
            </a:r>
            <a:endParaRPr lang="en-US" sz="800" b="1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11270" name="Text Box 6"/>
          <p:cNvSpPr txBox="1">
            <a:spLocks noChangeArrowheads="1"/>
          </p:cNvSpPr>
          <p:nvPr/>
        </p:nvSpPr>
        <p:spPr bwMode="auto">
          <a:xfrm>
            <a:off x="304800" y="990600"/>
            <a:ext cx="7579568" cy="24314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GB" sz="3200" b="1" dirty="0" smtClean="0">
                <a:solidFill>
                  <a:srgbClr val="00D100"/>
                </a:solidFill>
                <a:latin typeface="Arial" charset="0"/>
              </a:rPr>
              <a:t>BUILDING A MODBUS QUERY</a:t>
            </a:r>
          </a:p>
          <a:p>
            <a:endParaRPr lang="en-GB" sz="2000" b="1" dirty="0" smtClean="0">
              <a:latin typeface="Arial" charset="0"/>
            </a:endParaRPr>
          </a:p>
          <a:p>
            <a:r>
              <a:rPr lang="en-GB" sz="2000" b="1" dirty="0" smtClean="0">
                <a:latin typeface="Arial" charset="0"/>
              </a:rPr>
              <a:t>DO NOT attempt to write your own modbus protocol driver. It is a standard protocol, used widely in the controls industry. Libraries exist for many PC languages and modbus master devices.</a:t>
            </a:r>
          </a:p>
          <a:p>
            <a:endParaRPr lang="en-GB" sz="2000" b="1" dirty="0" smtClean="0">
              <a:latin typeface="Arial" charset="0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 descr="DSE-NEW-PP-2011-WHITE-9.jpg                                    004F9F0A Macintosh                      7C268076: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5588" cy="6859588"/>
          </a:xfrm>
          <a:prstGeom prst="rect">
            <a:avLst/>
          </a:prstGeom>
          <a:noFill/>
        </p:spPr>
      </p:pic>
      <p:sp>
        <p:nvSpPr>
          <p:cNvPr id="11269" name="Text Box 5"/>
          <p:cNvSpPr txBox="1">
            <a:spLocks noChangeArrowheads="1"/>
          </p:cNvSpPr>
          <p:nvPr/>
        </p:nvSpPr>
        <p:spPr bwMode="auto">
          <a:xfrm>
            <a:off x="304800" y="304800"/>
            <a:ext cx="2057400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800" b="1">
                <a:solidFill>
                  <a:schemeClr val="bg1"/>
                </a:solidFill>
                <a:latin typeface="Arial" charset="0"/>
                <a:hlinkClick r:id="rId4"/>
              </a:rPr>
              <a:t>www.deepseaplc.com</a:t>
            </a:r>
            <a:endParaRPr lang="en-US" sz="800" b="1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11270" name="Text Box 6"/>
          <p:cNvSpPr txBox="1">
            <a:spLocks noChangeArrowheads="1"/>
          </p:cNvSpPr>
          <p:nvPr/>
        </p:nvSpPr>
        <p:spPr bwMode="auto">
          <a:xfrm>
            <a:off x="304800" y="990600"/>
            <a:ext cx="8371656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GB" sz="3200" b="1" dirty="0" smtClean="0">
                <a:solidFill>
                  <a:srgbClr val="00D100"/>
                </a:solidFill>
                <a:latin typeface="Arial" charset="0"/>
              </a:rPr>
              <a:t>TYPICAL MODBUS QUERY</a:t>
            </a:r>
            <a:endParaRPr lang="en-GB" sz="2000" b="1" dirty="0" smtClean="0">
              <a:latin typeface="Arial" charset="0"/>
            </a:endParaRPr>
          </a:p>
          <a:p>
            <a:endParaRPr lang="en-GB" sz="2000" b="1" dirty="0" smtClean="0">
              <a:solidFill>
                <a:srgbClr val="00D100"/>
              </a:solidFill>
              <a:latin typeface="Arial" charset="0"/>
            </a:endParaRPr>
          </a:p>
          <a:p>
            <a:endParaRPr lang="en-GB" sz="2000" b="1" dirty="0" smtClean="0">
              <a:solidFill>
                <a:srgbClr val="00D100"/>
              </a:solidFill>
              <a:latin typeface="Arial" charset="0"/>
            </a:endParaRPr>
          </a:p>
          <a:p>
            <a:pPr algn="ctr"/>
            <a:r>
              <a:rPr lang="en-GB" sz="3200" b="1" dirty="0" smtClean="0">
                <a:latin typeface="Arial" charset="0"/>
              </a:rPr>
              <a:t>0A 03 04 00 00 02 xx </a:t>
            </a:r>
            <a:r>
              <a:rPr lang="en-GB" sz="3200" b="1" dirty="0" err="1" smtClean="0">
                <a:latin typeface="Arial" charset="0"/>
              </a:rPr>
              <a:t>xx</a:t>
            </a:r>
            <a:endParaRPr lang="en-GB" sz="2600" b="1" dirty="0">
              <a:latin typeface="Arial" charset="0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 descr="DSE-NEW-PP-2011-WHITE-9.jpg                                    004F9F0A Macintosh                      7C268076: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5588" cy="6859588"/>
          </a:xfrm>
          <a:prstGeom prst="rect">
            <a:avLst/>
          </a:prstGeom>
          <a:noFill/>
        </p:spPr>
      </p:pic>
      <p:sp>
        <p:nvSpPr>
          <p:cNvPr id="11269" name="Text Box 5"/>
          <p:cNvSpPr txBox="1">
            <a:spLocks noChangeArrowheads="1"/>
          </p:cNvSpPr>
          <p:nvPr/>
        </p:nvSpPr>
        <p:spPr bwMode="auto">
          <a:xfrm>
            <a:off x="304800" y="304800"/>
            <a:ext cx="2057400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800" b="1">
                <a:solidFill>
                  <a:schemeClr val="bg1"/>
                </a:solidFill>
                <a:latin typeface="Arial" charset="0"/>
                <a:hlinkClick r:id="rId4"/>
              </a:rPr>
              <a:t>www.deepseaplc.com</a:t>
            </a:r>
            <a:endParaRPr lang="en-US" sz="800" b="1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11270" name="Text Box 6"/>
          <p:cNvSpPr txBox="1">
            <a:spLocks noChangeArrowheads="1"/>
          </p:cNvSpPr>
          <p:nvPr/>
        </p:nvSpPr>
        <p:spPr bwMode="auto">
          <a:xfrm>
            <a:off x="304800" y="990600"/>
            <a:ext cx="8371656" cy="24929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GB" sz="3200" b="1" dirty="0" smtClean="0">
                <a:solidFill>
                  <a:srgbClr val="00D100"/>
                </a:solidFill>
                <a:latin typeface="Arial" charset="0"/>
              </a:rPr>
              <a:t>TYPICAL MODBUS INVALID RESPONSE</a:t>
            </a:r>
          </a:p>
          <a:p>
            <a:endParaRPr lang="en-GB" sz="2000" b="1" dirty="0" smtClean="0">
              <a:latin typeface="Arial" charset="0"/>
            </a:endParaRPr>
          </a:p>
          <a:p>
            <a:endParaRPr lang="en-GB" sz="2000" b="1" dirty="0" smtClean="0">
              <a:solidFill>
                <a:srgbClr val="00D100"/>
              </a:solidFill>
              <a:latin typeface="Arial" charset="0"/>
            </a:endParaRPr>
          </a:p>
          <a:p>
            <a:pPr algn="ctr"/>
            <a:r>
              <a:rPr lang="en-GB" sz="3200" b="1" dirty="0" smtClean="0">
                <a:latin typeface="Arial" charset="0"/>
              </a:rPr>
              <a:t>0A 83 02 xx </a:t>
            </a:r>
            <a:r>
              <a:rPr lang="en-GB" sz="3200" b="1" dirty="0" err="1" smtClean="0">
                <a:latin typeface="Arial" charset="0"/>
              </a:rPr>
              <a:t>xx</a:t>
            </a:r>
            <a:endParaRPr lang="en-GB" sz="4400" b="1" dirty="0" smtClean="0">
              <a:latin typeface="Arial" charset="0"/>
            </a:endParaRPr>
          </a:p>
          <a:p>
            <a:endParaRPr lang="en-GB" sz="2600" b="1" dirty="0" smtClean="0">
              <a:latin typeface="Arial" charset="0"/>
            </a:endParaRPr>
          </a:p>
          <a:p>
            <a:endParaRPr lang="en-GB" sz="2600" b="1" dirty="0">
              <a:latin typeface="Arial" charset="0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 descr="DSE-NEW-PP-2011-WHITE-9.jpg                                    004F9F0A Macintosh                      7C268076: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5588" cy="6859588"/>
          </a:xfrm>
          <a:prstGeom prst="rect">
            <a:avLst/>
          </a:prstGeom>
          <a:noFill/>
        </p:spPr>
      </p:pic>
      <p:sp>
        <p:nvSpPr>
          <p:cNvPr id="11269" name="Text Box 5"/>
          <p:cNvSpPr txBox="1">
            <a:spLocks noChangeArrowheads="1"/>
          </p:cNvSpPr>
          <p:nvPr/>
        </p:nvSpPr>
        <p:spPr bwMode="auto">
          <a:xfrm>
            <a:off x="304800" y="304800"/>
            <a:ext cx="2057400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800" b="1">
                <a:solidFill>
                  <a:schemeClr val="bg1"/>
                </a:solidFill>
                <a:latin typeface="Arial" charset="0"/>
                <a:hlinkClick r:id="rId4"/>
              </a:rPr>
              <a:t>www.deepseaplc.com</a:t>
            </a:r>
            <a:endParaRPr lang="en-US" sz="800" b="1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11270" name="Text Box 6"/>
          <p:cNvSpPr txBox="1">
            <a:spLocks noChangeArrowheads="1"/>
          </p:cNvSpPr>
          <p:nvPr/>
        </p:nvSpPr>
        <p:spPr bwMode="auto">
          <a:xfrm>
            <a:off x="304800" y="990600"/>
            <a:ext cx="8371656" cy="24929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GB" sz="3200" b="1" dirty="0" smtClean="0">
                <a:solidFill>
                  <a:srgbClr val="00D100"/>
                </a:solidFill>
                <a:latin typeface="Arial" charset="0"/>
              </a:rPr>
              <a:t>TYPICAL MODBUS NORMAL RESPONSE</a:t>
            </a:r>
          </a:p>
          <a:p>
            <a:endParaRPr lang="en-GB" sz="2000" b="1" dirty="0" smtClean="0">
              <a:latin typeface="Arial" charset="0"/>
            </a:endParaRPr>
          </a:p>
          <a:p>
            <a:endParaRPr lang="en-GB" sz="2000" b="1" dirty="0" smtClean="0">
              <a:solidFill>
                <a:srgbClr val="00D100"/>
              </a:solidFill>
              <a:latin typeface="Arial" charset="0"/>
            </a:endParaRPr>
          </a:p>
          <a:p>
            <a:pPr algn="ctr"/>
            <a:r>
              <a:rPr lang="en-GB" sz="3200" b="1" dirty="0" smtClean="0">
                <a:latin typeface="Arial" charset="0"/>
              </a:rPr>
              <a:t>0A 03 00 06 00 7F 03 52 FF </a:t>
            </a:r>
            <a:r>
              <a:rPr lang="en-GB" sz="3200" b="1" dirty="0" err="1" smtClean="0">
                <a:latin typeface="Arial" charset="0"/>
              </a:rPr>
              <a:t>FF</a:t>
            </a:r>
            <a:r>
              <a:rPr lang="en-GB" sz="3200" b="1" dirty="0" smtClean="0">
                <a:latin typeface="Arial" charset="0"/>
              </a:rPr>
              <a:t> xx </a:t>
            </a:r>
            <a:r>
              <a:rPr lang="en-GB" sz="3200" b="1" dirty="0" err="1" smtClean="0">
                <a:latin typeface="Arial" charset="0"/>
              </a:rPr>
              <a:t>xx</a:t>
            </a:r>
            <a:endParaRPr lang="en-GB" sz="4400" b="1" dirty="0" smtClean="0">
              <a:latin typeface="Arial" charset="0"/>
            </a:endParaRPr>
          </a:p>
          <a:p>
            <a:endParaRPr lang="en-GB" sz="2600" b="1" dirty="0" smtClean="0">
              <a:latin typeface="Arial" charset="0"/>
            </a:endParaRPr>
          </a:p>
          <a:p>
            <a:endParaRPr lang="en-GB" sz="2600" b="1" dirty="0">
              <a:latin typeface="Arial" charset="0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 descr="DSE-NEW-PP-2011-WHITE-9.jpg                                    004F9F0A Macintosh                      7C268076: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5588" cy="6859588"/>
          </a:xfrm>
          <a:prstGeom prst="rect">
            <a:avLst/>
          </a:prstGeom>
          <a:noFill/>
        </p:spPr>
      </p:pic>
      <p:sp>
        <p:nvSpPr>
          <p:cNvPr id="11269" name="Text Box 5"/>
          <p:cNvSpPr txBox="1">
            <a:spLocks noChangeArrowheads="1"/>
          </p:cNvSpPr>
          <p:nvPr/>
        </p:nvSpPr>
        <p:spPr bwMode="auto">
          <a:xfrm>
            <a:off x="304800" y="304800"/>
            <a:ext cx="2057400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800" b="1">
                <a:solidFill>
                  <a:schemeClr val="bg1"/>
                </a:solidFill>
                <a:latin typeface="Arial" charset="0"/>
                <a:hlinkClick r:id="rId4"/>
              </a:rPr>
              <a:t>www.deepseaplc.com</a:t>
            </a:r>
            <a:endParaRPr lang="en-US" sz="800" b="1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11270" name="Text Box 6"/>
          <p:cNvSpPr txBox="1">
            <a:spLocks noChangeArrowheads="1"/>
          </p:cNvSpPr>
          <p:nvPr/>
        </p:nvSpPr>
        <p:spPr bwMode="auto">
          <a:xfrm>
            <a:off x="304800" y="990600"/>
            <a:ext cx="8371656" cy="57861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GB" sz="3200" b="1" dirty="0" smtClean="0">
                <a:solidFill>
                  <a:srgbClr val="00D100"/>
                </a:solidFill>
                <a:latin typeface="Arial" charset="0"/>
              </a:rPr>
              <a:t>16 bit or 32 bit registers?</a:t>
            </a:r>
          </a:p>
          <a:p>
            <a:endParaRPr lang="en-GB" sz="2000" b="1" dirty="0" smtClean="0">
              <a:latin typeface="Arial" charset="0"/>
            </a:endParaRPr>
          </a:p>
          <a:p>
            <a:r>
              <a:rPr lang="en-GB" sz="2600" b="1" dirty="0" smtClean="0">
                <a:latin typeface="Arial" charset="0"/>
              </a:rPr>
              <a:t>Digital data is stored in binary. </a:t>
            </a:r>
          </a:p>
          <a:p>
            <a:r>
              <a:rPr lang="en-GB" sz="2600" b="1" dirty="0" smtClean="0">
                <a:latin typeface="Arial" charset="0"/>
              </a:rPr>
              <a:t>Modbus uses 16 bit registers.</a:t>
            </a:r>
          </a:p>
          <a:p>
            <a:r>
              <a:rPr lang="en-GB" sz="2600" b="1" dirty="0" smtClean="0">
                <a:latin typeface="Arial" charset="0"/>
              </a:rPr>
              <a:t>A 16 bit number has 16 </a:t>
            </a:r>
            <a:r>
              <a:rPr lang="en-GB" b="1" dirty="0" err="1" smtClean="0">
                <a:solidFill>
                  <a:srgbClr val="00D100"/>
                </a:solidFill>
                <a:latin typeface="Arial" charset="0"/>
              </a:rPr>
              <a:t>BI</a:t>
            </a:r>
            <a:r>
              <a:rPr lang="en-GB" sz="2600" b="1" dirty="0" err="1" smtClean="0">
                <a:latin typeface="Arial" charset="0"/>
              </a:rPr>
              <a:t>nary</a:t>
            </a:r>
            <a:r>
              <a:rPr lang="en-GB" sz="2600" b="1" dirty="0" smtClean="0">
                <a:latin typeface="Arial" charset="0"/>
              </a:rPr>
              <a:t> </a:t>
            </a:r>
            <a:r>
              <a:rPr lang="en-GB" sz="2600" b="1" dirty="0" err="1" smtClean="0">
                <a:latin typeface="Arial" charset="0"/>
              </a:rPr>
              <a:t>digi</a:t>
            </a:r>
            <a:r>
              <a:rPr lang="en-GB" b="1" dirty="0" err="1" smtClean="0">
                <a:solidFill>
                  <a:srgbClr val="00D100"/>
                </a:solidFill>
                <a:latin typeface="Arial" charset="0"/>
              </a:rPr>
              <a:t>T</a:t>
            </a:r>
            <a:r>
              <a:rPr lang="en-GB" sz="2600" b="1" dirty="0" err="1" smtClean="0">
                <a:latin typeface="Arial" charset="0"/>
              </a:rPr>
              <a:t>s</a:t>
            </a:r>
            <a:r>
              <a:rPr lang="en-GB" sz="2600" b="1" dirty="0" smtClean="0">
                <a:latin typeface="Arial" charset="0"/>
              </a:rPr>
              <a:t> :</a:t>
            </a:r>
          </a:p>
          <a:p>
            <a:endParaRPr lang="en-GB" sz="2600" b="1" dirty="0" smtClean="0">
              <a:latin typeface="Arial" charset="0"/>
            </a:endParaRPr>
          </a:p>
          <a:p>
            <a:endParaRPr lang="en-GB" sz="2600" b="1" dirty="0" smtClean="0">
              <a:latin typeface="Arial" charset="0"/>
            </a:endParaRPr>
          </a:p>
          <a:p>
            <a:endParaRPr lang="en-GB" sz="2600" b="1" dirty="0" smtClean="0">
              <a:latin typeface="Arial" charset="0"/>
            </a:endParaRPr>
          </a:p>
          <a:p>
            <a:endParaRPr lang="en-GB" sz="2600" b="1" dirty="0" smtClean="0">
              <a:latin typeface="Arial" charset="0"/>
            </a:endParaRPr>
          </a:p>
          <a:p>
            <a:r>
              <a:rPr lang="en-GB" sz="2600" b="1" dirty="0" smtClean="0">
                <a:latin typeface="Arial" charset="0"/>
              </a:rPr>
              <a:t>If we want to store a number greater than this, we have to use two or more registers to hold the data.</a:t>
            </a:r>
          </a:p>
          <a:p>
            <a:endParaRPr lang="en-GB" sz="2600" b="1" dirty="0" smtClean="0">
              <a:latin typeface="Arial" charset="0"/>
            </a:endParaRPr>
          </a:p>
          <a:p>
            <a:endParaRPr lang="en-GB" sz="2600" b="1" dirty="0" smtClean="0">
              <a:latin typeface="Arial" charset="0"/>
            </a:endParaRPr>
          </a:p>
          <a:p>
            <a:endParaRPr lang="en-GB" sz="2600" b="1" dirty="0">
              <a:latin typeface="Arial" charset="0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395536" y="3501008"/>
          <a:ext cx="6096000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2000"/>
                <a:gridCol w="2032000"/>
                <a:gridCol w="2032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1800" b="1" kern="1200" dirty="0" smtClean="0">
                          <a:solidFill>
                            <a:schemeClr val="dk1"/>
                          </a:solidFill>
                          <a:latin typeface="Arial" charset="0"/>
                          <a:ea typeface="+mn-ea"/>
                          <a:cs typeface="+mn-cs"/>
                        </a:rPr>
                        <a:t>Binary</a:t>
                      </a: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b="1" kern="1200" dirty="0" smtClean="0">
                          <a:solidFill>
                            <a:schemeClr val="dk1"/>
                          </a:solidFill>
                          <a:latin typeface="Arial" charset="0"/>
                          <a:ea typeface="+mn-ea"/>
                          <a:cs typeface="+mn-cs"/>
                        </a:rPr>
                        <a:t>Hexadecimal</a:t>
                      </a: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b="1" kern="1200" dirty="0" smtClean="0">
                          <a:solidFill>
                            <a:schemeClr val="dk1"/>
                          </a:solidFill>
                          <a:latin typeface="Arial" charset="0"/>
                          <a:ea typeface="+mn-ea"/>
                          <a:cs typeface="+mn-cs"/>
                        </a:rPr>
                        <a:t>Decimal</a:t>
                      </a:r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 dirty="0" smtClean="0">
                          <a:solidFill>
                            <a:schemeClr val="dk1"/>
                          </a:solidFill>
                          <a:latin typeface="Arial" charset="0"/>
                          <a:ea typeface="+mn-ea"/>
                          <a:cs typeface="+mn-cs"/>
                        </a:rPr>
                        <a:t>1111111111111111</a:t>
                      </a: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b="1" kern="1200" dirty="0" smtClean="0">
                          <a:solidFill>
                            <a:schemeClr val="dk1"/>
                          </a:solidFill>
                          <a:latin typeface="Arial" charset="0"/>
                          <a:ea typeface="+mn-ea"/>
                          <a:cs typeface="+mn-cs"/>
                        </a:rPr>
                        <a:t>FFFF</a:t>
                      </a: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b="1" kern="1200" dirty="0" smtClean="0">
                          <a:solidFill>
                            <a:schemeClr val="dk1"/>
                          </a:solidFill>
                          <a:latin typeface="Arial" charset="0"/>
                          <a:ea typeface="+mn-ea"/>
                          <a:cs typeface="+mn-cs"/>
                        </a:rPr>
                        <a:t>65535</a:t>
                      </a:r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 descr="DSE-NEW-PP-2011-WHITE-9.jpg                                    004F9F0A Macintosh                      7C268076: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5588" cy="6859588"/>
          </a:xfrm>
          <a:prstGeom prst="rect">
            <a:avLst/>
          </a:prstGeom>
          <a:noFill/>
        </p:spPr>
      </p:pic>
      <p:sp>
        <p:nvSpPr>
          <p:cNvPr id="11269" name="Text Box 5"/>
          <p:cNvSpPr txBox="1">
            <a:spLocks noChangeArrowheads="1"/>
          </p:cNvSpPr>
          <p:nvPr/>
        </p:nvSpPr>
        <p:spPr bwMode="auto">
          <a:xfrm>
            <a:off x="304800" y="304800"/>
            <a:ext cx="2057400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800" b="1">
                <a:solidFill>
                  <a:schemeClr val="bg1"/>
                </a:solidFill>
                <a:latin typeface="Arial" charset="0"/>
                <a:hlinkClick r:id="rId4"/>
              </a:rPr>
              <a:t>www.deepseaplc.com</a:t>
            </a:r>
            <a:endParaRPr lang="en-US" sz="800" b="1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11270" name="Text Box 6"/>
          <p:cNvSpPr txBox="1">
            <a:spLocks noChangeArrowheads="1"/>
          </p:cNvSpPr>
          <p:nvPr/>
        </p:nvSpPr>
        <p:spPr bwMode="auto">
          <a:xfrm>
            <a:off x="304800" y="990600"/>
            <a:ext cx="8371656" cy="6155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GB" sz="3200" b="1" dirty="0" smtClean="0">
                <a:solidFill>
                  <a:srgbClr val="00D100"/>
                </a:solidFill>
                <a:latin typeface="Arial" charset="0"/>
              </a:rPr>
              <a:t>16 bit or 32 bit registers?</a:t>
            </a:r>
          </a:p>
          <a:p>
            <a:endParaRPr lang="en-GB" sz="2000" b="1" dirty="0" smtClean="0">
              <a:latin typeface="Arial" charset="0"/>
            </a:endParaRPr>
          </a:p>
          <a:p>
            <a:r>
              <a:rPr lang="en-GB" sz="2000" b="1" dirty="0" smtClean="0">
                <a:latin typeface="Arial" charset="0"/>
              </a:rPr>
              <a:t>Using two registers gives us 32 bits :</a:t>
            </a:r>
          </a:p>
          <a:p>
            <a:endParaRPr lang="en-GB" sz="2600" b="1" dirty="0" smtClean="0">
              <a:latin typeface="Arial" charset="0"/>
            </a:endParaRPr>
          </a:p>
          <a:p>
            <a:endParaRPr lang="en-GB" sz="2600" b="1" dirty="0" smtClean="0">
              <a:latin typeface="Arial" charset="0"/>
            </a:endParaRPr>
          </a:p>
          <a:p>
            <a:endParaRPr lang="en-GB" sz="2600" b="1" dirty="0" smtClean="0">
              <a:latin typeface="Arial" charset="0"/>
            </a:endParaRPr>
          </a:p>
          <a:p>
            <a:r>
              <a:rPr lang="en-GB" sz="2000" b="1" dirty="0" smtClean="0">
                <a:latin typeface="Arial" charset="0"/>
              </a:rPr>
              <a:t>The most significant byte (MSB) is the first register.</a:t>
            </a:r>
          </a:p>
          <a:p>
            <a:r>
              <a:rPr lang="en-GB" sz="2000" b="1" dirty="0" smtClean="0">
                <a:latin typeface="Arial" charset="0"/>
              </a:rPr>
              <a:t>The least significant byte (LSB) is the second register.</a:t>
            </a:r>
          </a:p>
          <a:p>
            <a:endParaRPr lang="en-GB" sz="2000" b="1" dirty="0" smtClean="0">
              <a:latin typeface="Arial" charset="0"/>
            </a:endParaRPr>
          </a:p>
          <a:p>
            <a:r>
              <a:rPr lang="en-GB" sz="2000" b="1" dirty="0" smtClean="0">
                <a:latin typeface="Arial" charset="0"/>
              </a:rPr>
              <a:t>The value is ((Register1 * 65535) + Register 2)</a:t>
            </a:r>
          </a:p>
          <a:p>
            <a:endParaRPr lang="en-GB" sz="2000" b="1" dirty="0" smtClean="0">
              <a:latin typeface="Arial" charset="0"/>
            </a:endParaRPr>
          </a:p>
          <a:p>
            <a:r>
              <a:rPr lang="en-GB" sz="2000" b="1" dirty="0" smtClean="0">
                <a:latin typeface="Arial" charset="0"/>
              </a:rPr>
              <a:t>You must ensure that your modbus master program can handle 32 bit numbers.</a:t>
            </a:r>
          </a:p>
          <a:p>
            <a:endParaRPr lang="en-GB" sz="2600" b="1" dirty="0" smtClean="0">
              <a:latin typeface="Arial" charset="0"/>
            </a:endParaRPr>
          </a:p>
          <a:p>
            <a:endParaRPr lang="en-GB" sz="2600" b="1" dirty="0" smtClean="0">
              <a:latin typeface="Arial" charset="0"/>
            </a:endParaRPr>
          </a:p>
          <a:p>
            <a:endParaRPr lang="en-GB" sz="2600" b="1" dirty="0" smtClean="0">
              <a:latin typeface="Arial" charset="0"/>
            </a:endParaRPr>
          </a:p>
          <a:p>
            <a:endParaRPr lang="en-GB" sz="2600" b="1" dirty="0">
              <a:latin typeface="Arial" charset="0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323528" y="2348880"/>
          <a:ext cx="8424936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48472"/>
                <a:gridCol w="1656184"/>
                <a:gridCol w="252028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1800" b="1" kern="1200" dirty="0" smtClean="0">
                          <a:solidFill>
                            <a:schemeClr val="dk1"/>
                          </a:solidFill>
                          <a:latin typeface="Arial" charset="0"/>
                          <a:ea typeface="+mn-ea"/>
                          <a:cs typeface="+mn-cs"/>
                        </a:rPr>
                        <a:t>Binary</a:t>
                      </a: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b="1" kern="1200" dirty="0" smtClean="0">
                          <a:solidFill>
                            <a:schemeClr val="dk1"/>
                          </a:solidFill>
                          <a:latin typeface="Arial" charset="0"/>
                          <a:ea typeface="+mn-ea"/>
                          <a:cs typeface="+mn-cs"/>
                        </a:rPr>
                        <a:t>Hexadecimal</a:t>
                      </a: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b="1" kern="1200" dirty="0" smtClean="0">
                          <a:solidFill>
                            <a:schemeClr val="dk1"/>
                          </a:solidFill>
                          <a:latin typeface="Arial" charset="0"/>
                          <a:ea typeface="+mn-ea"/>
                          <a:cs typeface="+mn-cs"/>
                        </a:rPr>
                        <a:t>Decimal</a:t>
                      </a:r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 dirty="0" smtClean="0">
                          <a:solidFill>
                            <a:schemeClr val="dk1"/>
                          </a:solidFill>
                          <a:latin typeface="Arial" charset="0"/>
                          <a:ea typeface="+mn-ea"/>
                          <a:cs typeface="+mn-cs"/>
                        </a:rPr>
                        <a:t>1111111111111111 1111111111111111</a:t>
                      </a: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b="1" kern="1200" dirty="0" smtClean="0">
                          <a:solidFill>
                            <a:schemeClr val="dk1"/>
                          </a:solidFill>
                          <a:latin typeface="Arial" charset="0"/>
                          <a:ea typeface="+mn-ea"/>
                          <a:cs typeface="+mn-cs"/>
                        </a:rPr>
                        <a:t> FFFF </a:t>
                      </a:r>
                      <a:r>
                        <a:rPr lang="en-GB" sz="1800" b="1" kern="1200" dirty="0" err="1" smtClean="0">
                          <a:solidFill>
                            <a:schemeClr val="dk1"/>
                          </a:solidFill>
                          <a:latin typeface="Arial" charset="0"/>
                          <a:ea typeface="+mn-ea"/>
                          <a:cs typeface="+mn-cs"/>
                        </a:rPr>
                        <a:t>FFFF</a:t>
                      </a:r>
                      <a:endParaRPr lang="en-GB" sz="1800" b="1" kern="1200" dirty="0" smtClean="0">
                        <a:solidFill>
                          <a:schemeClr val="dk1"/>
                        </a:solidFill>
                        <a:latin typeface="Arial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b="1" kern="1200" dirty="0" smtClean="0">
                          <a:solidFill>
                            <a:schemeClr val="dk1"/>
                          </a:solidFill>
                          <a:latin typeface="Arial" charset="0"/>
                          <a:ea typeface="+mn-ea"/>
                          <a:cs typeface="+mn-cs"/>
                        </a:rPr>
                        <a:t>4294967295</a:t>
                      </a:r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 descr="DSE-NEW-PP-2011-WHITE-9.jpg                                    004F9F0A Macintosh                      7C268076: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5588" cy="6859588"/>
          </a:xfrm>
          <a:prstGeom prst="rect">
            <a:avLst/>
          </a:prstGeom>
          <a:noFill/>
        </p:spPr>
      </p:pic>
      <p:sp>
        <p:nvSpPr>
          <p:cNvPr id="11269" name="Text Box 5"/>
          <p:cNvSpPr txBox="1">
            <a:spLocks noChangeArrowheads="1"/>
          </p:cNvSpPr>
          <p:nvPr/>
        </p:nvSpPr>
        <p:spPr bwMode="auto">
          <a:xfrm>
            <a:off x="304800" y="304800"/>
            <a:ext cx="2057400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800" b="1">
                <a:solidFill>
                  <a:schemeClr val="bg1"/>
                </a:solidFill>
                <a:latin typeface="Arial" charset="0"/>
                <a:hlinkClick r:id="rId4"/>
              </a:rPr>
              <a:t>www.deepseaplc.com</a:t>
            </a:r>
            <a:endParaRPr lang="en-US" sz="800" b="1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11270" name="Text Box 6"/>
          <p:cNvSpPr txBox="1">
            <a:spLocks noChangeArrowheads="1"/>
          </p:cNvSpPr>
          <p:nvPr/>
        </p:nvSpPr>
        <p:spPr bwMode="auto">
          <a:xfrm>
            <a:off x="304800" y="990600"/>
            <a:ext cx="8371656" cy="72019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GB" sz="3200" b="1" dirty="0" smtClean="0">
                <a:solidFill>
                  <a:srgbClr val="00D100"/>
                </a:solidFill>
                <a:latin typeface="Arial" charset="0"/>
              </a:rPr>
              <a:t>SIGNED AND UNSIGNED</a:t>
            </a:r>
          </a:p>
          <a:p>
            <a:endParaRPr lang="en-GB" sz="2000" b="1" dirty="0" smtClean="0">
              <a:latin typeface="Arial" charset="0"/>
            </a:endParaRPr>
          </a:p>
          <a:p>
            <a:r>
              <a:rPr lang="en-GB" sz="2000" b="1" dirty="0" smtClean="0">
                <a:latin typeface="Arial" charset="0"/>
              </a:rPr>
              <a:t>Many measurements can yield negative results as well as positive. One example of this is kW, which can be from or to the supply source. </a:t>
            </a:r>
          </a:p>
          <a:p>
            <a:endParaRPr lang="en-GB" sz="2000" b="1" dirty="0" smtClean="0">
              <a:latin typeface="Arial" charset="0"/>
            </a:endParaRPr>
          </a:p>
          <a:p>
            <a:r>
              <a:rPr lang="en-GB" sz="2000" b="1" dirty="0" smtClean="0">
                <a:latin typeface="Arial" charset="0"/>
              </a:rPr>
              <a:t>Values that can be negative are stored in a special kind of register, called a </a:t>
            </a:r>
            <a:r>
              <a:rPr lang="en-GB" sz="2000" b="1" i="1" dirty="0" smtClean="0">
                <a:latin typeface="Arial" charset="0"/>
              </a:rPr>
              <a:t>signed </a:t>
            </a:r>
            <a:r>
              <a:rPr lang="en-GB" sz="2000" b="1" dirty="0" smtClean="0">
                <a:latin typeface="Arial" charset="0"/>
              </a:rPr>
              <a:t>register.</a:t>
            </a:r>
          </a:p>
          <a:p>
            <a:endParaRPr lang="en-GB" sz="2000" b="1" dirty="0" smtClean="0">
              <a:latin typeface="Arial" charset="0"/>
            </a:endParaRPr>
          </a:p>
          <a:p>
            <a:r>
              <a:rPr lang="en-GB" sz="2000" b="1" dirty="0" smtClean="0">
                <a:latin typeface="Arial" charset="0"/>
              </a:rPr>
              <a:t>The most significant bit (MSB) of the binary number is the </a:t>
            </a:r>
            <a:r>
              <a:rPr lang="en-GB" sz="2000" b="1" i="1" dirty="0" smtClean="0">
                <a:latin typeface="Arial" charset="0"/>
              </a:rPr>
              <a:t>sign</a:t>
            </a:r>
            <a:r>
              <a:rPr lang="en-GB" sz="2000" b="1" dirty="0" smtClean="0">
                <a:latin typeface="Arial" charset="0"/>
              </a:rPr>
              <a:t> bit. If this bit is </a:t>
            </a:r>
            <a:r>
              <a:rPr lang="en-GB" sz="2000" b="1" i="1" dirty="0" smtClean="0">
                <a:latin typeface="Arial" charset="0"/>
              </a:rPr>
              <a:t>set</a:t>
            </a:r>
            <a:r>
              <a:rPr lang="en-GB" sz="2000" b="1" dirty="0" smtClean="0">
                <a:latin typeface="Arial" charset="0"/>
              </a:rPr>
              <a:t> (1) then the remaining bits represent a negative number.</a:t>
            </a:r>
          </a:p>
          <a:p>
            <a:endParaRPr lang="en-GB" sz="2000" b="1" dirty="0" smtClean="0">
              <a:latin typeface="Arial" charset="0"/>
            </a:endParaRPr>
          </a:p>
          <a:p>
            <a:r>
              <a:rPr lang="en-GB" sz="2000" b="1" dirty="0" smtClean="0">
                <a:latin typeface="Arial" charset="0"/>
              </a:rPr>
              <a:t>As one bit is dedicated to the </a:t>
            </a:r>
            <a:r>
              <a:rPr lang="en-GB" sz="2000" b="1" i="1" dirty="0" smtClean="0">
                <a:latin typeface="Arial" charset="0"/>
              </a:rPr>
              <a:t>sign</a:t>
            </a:r>
            <a:r>
              <a:rPr lang="en-GB" sz="2000" b="1" dirty="0" smtClean="0">
                <a:latin typeface="Arial" charset="0"/>
              </a:rPr>
              <a:t>, the register has a lower maximum value.</a:t>
            </a:r>
          </a:p>
          <a:p>
            <a:endParaRPr lang="en-GB" sz="2000" b="1" dirty="0" smtClean="0">
              <a:latin typeface="Arial" charset="0"/>
            </a:endParaRPr>
          </a:p>
          <a:p>
            <a:endParaRPr lang="en-GB" sz="2600" b="1" dirty="0" smtClean="0">
              <a:latin typeface="Arial" charset="0"/>
            </a:endParaRPr>
          </a:p>
          <a:p>
            <a:endParaRPr lang="en-GB" sz="2600" b="1" dirty="0" smtClean="0">
              <a:latin typeface="Arial" charset="0"/>
            </a:endParaRPr>
          </a:p>
          <a:p>
            <a:endParaRPr lang="en-GB" sz="2600" b="1" dirty="0" smtClean="0">
              <a:latin typeface="Arial" charset="0"/>
            </a:endParaRPr>
          </a:p>
          <a:p>
            <a:endParaRPr lang="en-GB" sz="2600" b="1" dirty="0" smtClean="0">
              <a:latin typeface="Arial" charset="0"/>
            </a:endParaRPr>
          </a:p>
          <a:p>
            <a:endParaRPr lang="en-GB" sz="2600" b="1" dirty="0">
              <a:latin typeface="Arial" charset="0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 descr="DSE-NEW-PP-2011-WHITE-9.jpg                                    004F9F0A Macintosh                      7C268076: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5588" cy="6859588"/>
          </a:xfrm>
          <a:prstGeom prst="rect">
            <a:avLst/>
          </a:prstGeom>
          <a:noFill/>
        </p:spPr>
      </p:pic>
      <p:sp>
        <p:nvSpPr>
          <p:cNvPr id="11269" name="Text Box 5"/>
          <p:cNvSpPr txBox="1">
            <a:spLocks noChangeArrowheads="1"/>
          </p:cNvSpPr>
          <p:nvPr/>
        </p:nvSpPr>
        <p:spPr bwMode="auto">
          <a:xfrm>
            <a:off x="304800" y="304800"/>
            <a:ext cx="2057400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800" b="1">
                <a:solidFill>
                  <a:schemeClr val="bg1"/>
                </a:solidFill>
                <a:latin typeface="Arial" charset="0"/>
                <a:hlinkClick r:id="rId4"/>
              </a:rPr>
              <a:t>www.deepseaplc.com</a:t>
            </a:r>
            <a:endParaRPr lang="en-US" sz="800" b="1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11270" name="Text Box 6"/>
          <p:cNvSpPr txBox="1">
            <a:spLocks noChangeArrowheads="1"/>
          </p:cNvSpPr>
          <p:nvPr/>
        </p:nvSpPr>
        <p:spPr bwMode="auto">
          <a:xfrm>
            <a:off x="304800" y="990600"/>
            <a:ext cx="8371656" cy="35086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GB" sz="3200" b="1" dirty="0" smtClean="0">
                <a:solidFill>
                  <a:srgbClr val="00D100"/>
                </a:solidFill>
                <a:latin typeface="Arial" charset="0"/>
              </a:rPr>
              <a:t>SIGNED AND UNSIGNED</a:t>
            </a:r>
          </a:p>
          <a:p>
            <a:endParaRPr lang="en-GB" sz="2000" b="1" dirty="0" smtClean="0">
              <a:latin typeface="Arial" charset="0"/>
            </a:endParaRPr>
          </a:p>
          <a:p>
            <a:endParaRPr lang="en-GB" sz="2000" b="1" dirty="0" smtClean="0">
              <a:latin typeface="Arial" charset="0"/>
            </a:endParaRPr>
          </a:p>
          <a:p>
            <a:endParaRPr lang="en-GB" sz="2000" b="1" dirty="0" smtClean="0">
              <a:latin typeface="Arial" charset="0"/>
            </a:endParaRPr>
          </a:p>
          <a:p>
            <a:endParaRPr lang="en-GB" sz="2600" b="1" dirty="0" smtClean="0">
              <a:latin typeface="Arial" charset="0"/>
            </a:endParaRPr>
          </a:p>
          <a:p>
            <a:endParaRPr lang="en-GB" sz="2600" b="1" dirty="0" smtClean="0">
              <a:latin typeface="Arial" charset="0"/>
            </a:endParaRPr>
          </a:p>
          <a:p>
            <a:endParaRPr lang="en-GB" sz="2600" b="1" dirty="0" smtClean="0">
              <a:latin typeface="Arial" charset="0"/>
            </a:endParaRPr>
          </a:p>
          <a:p>
            <a:endParaRPr lang="en-GB" sz="2600" b="1" dirty="0" smtClean="0">
              <a:latin typeface="Arial" charset="0"/>
            </a:endParaRPr>
          </a:p>
          <a:p>
            <a:endParaRPr lang="en-GB" sz="2600" b="1" dirty="0">
              <a:latin typeface="Arial" charset="0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467544" y="1844824"/>
          <a:ext cx="6096000" cy="1188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/>
                <a:gridCol w="3048000"/>
              </a:tblGrid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b="1" kern="1200" dirty="0" smtClean="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+mn-cs"/>
                        </a:rPr>
                        <a:t>UNSIGNED 8 bit byte</a:t>
                      </a: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b="1" kern="1200" dirty="0" smtClean="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+mn-cs"/>
                        </a:rPr>
                        <a:t>Decimal Value</a:t>
                      </a:r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2000" b="0" kern="1200" dirty="0" smtClean="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+mn-cs"/>
                        </a:rPr>
                        <a:t>1 1 1 1 1 1 1 1</a:t>
                      </a: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b="0" kern="1200" dirty="0" smtClean="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+mn-cs"/>
                        </a:rPr>
                        <a:t>255</a:t>
                      </a:r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2000" b="0" kern="1200" dirty="0" smtClean="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+mn-cs"/>
                        </a:rPr>
                        <a:t>0 1 1 1 1 1 1 1</a:t>
                      </a: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b="0" kern="1200" dirty="0" smtClean="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+mn-cs"/>
                        </a:rPr>
                        <a:t>128</a:t>
                      </a:r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467544" y="3501008"/>
          <a:ext cx="6096000" cy="1188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/>
                <a:gridCol w="3048000"/>
              </a:tblGrid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b="1" kern="1200" dirty="0" smtClean="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+mn-cs"/>
                        </a:rPr>
                        <a:t>SIGNED 8 bit byte</a:t>
                      </a: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b="1" kern="1200" dirty="0" smtClean="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+mn-cs"/>
                        </a:rPr>
                        <a:t>Decimal Value</a:t>
                      </a:r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2000" b="0" kern="1200" dirty="0" smtClean="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+mn-cs"/>
                        </a:rPr>
                        <a:t>1 1 1 1 1 1 1 1</a:t>
                      </a: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b="0" kern="1200" dirty="0" smtClean="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+mn-cs"/>
                        </a:rPr>
                        <a:t>-127</a:t>
                      </a:r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2000" b="0" kern="1200" dirty="0" smtClean="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+mn-cs"/>
                        </a:rPr>
                        <a:t>0</a:t>
                      </a:r>
                      <a:r>
                        <a:rPr lang="en-GB" sz="2000" b="0" kern="1200" baseline="0" dirty="0" smtClean="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+mn-cs"/>
                        </a:rPr>
                        <a:t> 1 1 1 1 1 1 1 </a:t>
                      </a:r>
                      <a:endParaRPr lang="en-GB" sz="2000" b="0" kern="1200" dirty="0" smtClean="0">
                        <a:solidFill>
                          <a:schemeClr val="tx1"/>
                        </a:solidFill>
                        <a:latin typeface="Arial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b="0" kern="1200" dirty="0" smtClean="0">
                          <a:solidFill>
                            <a:schemeClr val="tx1"/>
                          </a:solidFill>
                          <a:latin typeface="Arial" charset="0"/>
                          <a:ea typeface="+mn-ea"/>
                          <a:cs typeface="+mn-cs"/>
                        </a:rPr>
                        <a:t>128</a:t>
                      </a:r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 descr="DSE-NEW-PP-2011-WHITE-9.jpg                                    004F9F0A Macintosh                      7C268076: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5588" cy="6859588"/>
          </a:xfrm>
          <a:prstGeom prst="rect">
            <a:avLst/>
          </a:prstGeom>
          <a:noFill/>
        </p:spPr>
      </p:pic>
      <p:sp>
        <p:nvSpPr>
          <p:cNvPr id="11269" name="Text Box 5"/>
          <p:cNvSpPr txBox="1">
            <a:spLocks noChangeArrowheads="1"/>
          </p:cNvSpPr>
          <p:nvPr/>
        </p:nvSpPr>
        <p:spPr bwMode="auto">
          <a:xfrm>
            <a:off x="304800" y="304800"/>
            <a:ext cx="2057400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800" b="1">
                <a:solidFill>
                  <a:schemeClr val="bg1"/>
                </a:solidFill>
                <a:latin typeface="Arial" charset="0"/>
                <a:hlinkClick r:id="rId4"/>
              </a:rPr>
              <a:t>www.deepseaplc.com</a:t>
            </a:r>
            <a:endParaRPr lang="en-US" sz="800" b="1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11270" name="Text Box 6"/>
          <p:cNvSpPr txBox="1">
            <a:spLocks noChangeArrowheads="1"/>
          </p:cNvSpPr>
          <p:nvPr/>
        </p:nvSpPr>
        <p:spPr bwMode="auto">
          <a:xfrm>
            <a:off x="304800" y="990600"/>
            <a:ext cx="8371656" cy="3200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GB" sz="3200" b="1" dirty="0" smtClean="0">
                <a:solidFill>
                  <a:srgbClr val="00D100"/>
                </a:solidFill>
                <a:latin typeface="Arial" charset="0"/>
              </a:rPr>
              <a:t>16 BIT SENTINEL VALUES </a:t>
            </a:r>
            <a:endParaRPr lang="en-GB" sz="2000" b="1" dirty="0" smtClean="0">
              <a:latin typeface="Arial" charset="0"/>
            </a:endParaRPr>
          </a:p>
          <a:p>
            <a:endParaRPr lang="en-GB" sz="2000" b="1" dirty="0" smtClean="0">
              <a:latin typeface="Arial" charset="0"/>
            </a:endParaRPr>
          </a:p>
          <a:p>
            <a:endParaRPr lang="en-GB" sz="2000" b="1" dirty="0" smtClean="0">
              <a:latin typeface="Arial" charset="0"/>
            </a:endParaRPr>
          </a:p>
          <a:p>
            <a:endParaRPr lang="en-GB" sz="2600" b="1" dirty="0" smtClean="0">
              <a:latin typeface="Arial" charset="0"/>
            </a:endParaRPr>
          </a:p>
          <a:p>
            <a:endParaRPr lang="en-GB" sz="2600" b="1" dirty="0" smtClean="0">
              <a:latin typeface="Arial" charset="0"/>
            </a:endParaRPr>
          </a:p>
          <a:p>
            <a:endParaRPr lang="en-GB" sz="2600" b="1" dirty="0" smtClean="0">
              <a:latin typeface="Arial" charset="0"/>
            </a:endParaRPr>
          </a:p>
          <a:p>
            <a:endParaRPr lang="en-GB" sz="2600" b="1" dirty="0" smtClean="0">
              <a:latin typeface="Arial" charset="0"/>
            </a:endParaRPr>
          </a:p>
          <a:p>
            <a:endParaRPr lang="en-GB" sz="2600" b="1" dirty="0">
              <a:latin typeface="Arial" charset="0"/>
            </a:endParaRPr>
          </a:p>
        </p:txBody>
      </p:sp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360586" y="1628800"/>
          <a:ext cx="8264448" cy="3108960"/>
        </p:xfrm>
        <a:graphic>
          <a:graphicData uri="http://schemas.openxmlformats.org/drawingml/2006/table">
            <a:tbl>
              <a:tblPr/>
              <a:tblGrid>
                <a:gridCol w="2583304"/>
                <a:gridCol w="2096848"/>
                <a:gridCol w="3584296"/>
              </a:tblGrid>
              <a:tr h="18213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Times New Roman"/>
                          <a:ea typeface="Times New Roman"/>
                          <a:cs typeface="Times New Roman"/>
                        </a:rPr>
                        <a:t>Size of register</a:t>
                      </a:r>
                    </a:p>
                  </a:txBody>
                  <a:tcPr marL="81961" marR="8196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latin typeface="Times New Roman"/>
                          <a:ea typeface="Times New Roman"/>
                          <a:cs typeface="Times New Roman"/>
                        </a:rPr>
                        <a:t>Sentinel values</a:t>
                      </a:r>
                    </a:p>
                  </a:txBody>
                  <a:tcPr marL="81961" marR="819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latin typeface="Times New Roman"/>
                          <a:ea typeface="Times New Roman"/>
                          <a:cs typeface="Times New Roman"/>
                        </a:rPr>
                        <a:t>Notes</a:t>
                      </a:r>
                    </a:p>
                  </a:txBody>
                  <a:tcPr marL="81961" marR="819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213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latin typeface="Times New Roman"/>
                          <a:ea typeface="Times New Roman"/>
                          <a:cs typeface="Times New Roman"/>
                        </a:rPr>
                        <a:t>16 bit unsigned, any scale</a:t>
                      </a:r>
                    </a:p>
                  </a:txBody>
                  <a:tcPr marL="81961" marR="8196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latin typeface="Times New Roman"/>
                          <a:ea typeface="Times New Roman"/>
                          <a:cs typeface="Times New Roman"/>
                        </a:rPr>
                        <a:t>0xFFFF</a:t>
                      </a:r>
                    </a:p>
                  </a:txBody>
                  <a:tcPr marL="81961" marR="819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latin typeface="Times New Roman"/>
                          <a:ea typeface="Times New Roman"/>
                          <a:cs typeface="Times New Roman"/>
                        </a:rPr>
                        <a:t>Unimplemented</a:t>
                      </a:r>
                    </a:p>
                  </a:txBody>
                  <a:tcPr marL="81961" marR="819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213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GB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1961" marR="8196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pattFill prst="pct20">
                      <a:fgClr>
                        <a:srgbClr val="FFFFFF"/>
                      </a:fgClr>
                      <a:bgClr>
                        <a:srgbClr val="CCCCCC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latin typeface="Times New Roman"/>
                          <a:ea typeface="Times New Roman"/>
                          <a:cs typeface="Times New Roman"/>
                        </a:rPr>
                        <a:t>0xFFFE</a:t>
                      </a:r>
                    </a:p>
                  </a:txBody>
                  <a:tcPr marL="81961" marR="819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latin typeface="Times New Roman"/>
                          <a:ea typeface="Times New Roman"/>
                          <a:cs typeface="Times New Roman"/>
                        </a:rPr>
                        <a:t>Over measurable range</a:t>
                      </a:r>
                    </a:p>
                  </a:txBody>
                  <a:tcPr marL="81961" marR="819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213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GB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1961" marR="8196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pattFill prst="pct20">
                      <a:fgClr>
                        <a:srgbClr val="FFFFFF"/>
                      </a:fgClr>
                      <a:bgClr>
                        <a:srgbClr val="CCCCCC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latin typeface="Times New Roman"/>
                          <a:ea typeface="Times New Roman"/>
                          <a:cs typeface="Times New Roman"/>
                        </a:rPr>
                        <a:t>0xFFFD</a:t>
                      </a:r>
                    </a:p>
                  </a:txBody>
                  <a:tcPr marL="81961" marR="819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latin typeface="Times New Roman"/>
                          <a:ea typeface="Times New Roman"/>
                          <a:cs typeface="Times New Roman"/>
                        </a:rPr>
                        <a:t>Under measurable range</a:t>
                      </a:r>
                    </a:p>
                  </a:txBody>
                  <a:tcPr marL="81961" marR="819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213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GB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1961" marR="8196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pattFill prst="pct20">
                      <a:fgClr>
                        <a:srgbClr val="FFFFFF"/>
                      </a:fgClr>
                      <a:bgClr>
                        <a:srgbClr val="CCCCCC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latin typeface="Times New Roman"/>
                          <a:ea typeface="Times New Roman"/>
                          <a:cs typeface="Times New Roman"/>
                        </a:rPr>
                        <a:t>0xFFFC</a:t>
                      </a:r>
                    </a:p>
                  </a:txBody>
                  <a:tcPr marL="81961" marR="819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latin typeface="Times New Roman"/>
                          <a:ea typeface="Times New Roman"/>
                          <a:cs typeface="Times New Roman"/>
                        </a:rPr>
                        <a:t>Transducer fault</a:t>
                      </a:r>
                    </a:p>
                  </a:txBody>
                  <a:tcPr marL="81961" marR="819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213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GB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1961" marR="8196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pattFill prst="pct20">
                      <a:fgClr>
                        <a:srgbClr val="FFFFFF"/>
                      </a:fgClr>
                      <a:bgClr>
                        <a:srgbClr val="CCCCCC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latin typeface="Times New Roman"/>
                          <a:ea typeface="Times New Roman"/>
                          <a:cs typeface="Times New Roman"/>
                        </a:rPr>
                        <a:t>0xFFFB</a:t>
                      </a:r>
                    </a:p>
                  </a:txBody>
                  <a:tcPr marL="81961" marR="819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latin typeface="Times New Roman"/>
                          <a:ea typeface="Times New Roman"/>
                          <a:cs typeface="Times New Roman"/>
                        </a:rPr>
                        <a:t>Bad data</a:t>
                      </a:r>
                    </a:p>
                  </a:txBody>
                  <a:tcPr marL="81961" marR="819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213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GB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1961" marR="8196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pattFill prst="pct20">
                      <a:fgClr>
                        <a:srgbClr val="FFFFFF"/>
                      </a:fgClr>
                      <a:bgClr>
                        <a:srgbClr val="CCCCCC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latin typeface="Times New Roman"/>
                          <a:ea typeface="Times New Roman"/>
                          <a:cs typeface="Times New Roman"/>
                        </a:rPr>
                        <a:t>0xFFFA</a:t>
                      </a:r>
                    </a:p>
                  </a:txBody>
                  <a:tcPr marL="81961" marR="819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latin typeface="Times New Roman"/>
                          <a:ea typeface="Times New Roman"/>
                          <a:cs typeface="Times New Roman"/>
                        </a:rPr>
                        <a:t>High digital input</a:t>
                      </a:r>
                    </a:p>
                  </a:txBody>
                  <a:tcPr marL="81961" marR="819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213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GB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1961" marR="8196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pattFill prst="pct20">
                      <a:fgClr>
                        <a:srgbClr val="FFFFFF"/>
                      </a:fgClr>
                      <a:bgClr>
                        <a:srgbClr val="CCCCCC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latin typeface="Times New Roman"/>
                          <a:ea typeface="Times New Roman"/>
                          <a:cs typeface="Times New Roman"/>
                        </a:rPr>
                        <a:t>0xFFF9</a:t>
                      </a:r>
                    </a:p>
                  </a:txBody>
                  <a:tcPr marL="81961" marR="819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latin typeface="Times New Roman"/>
                          <a:ea typeface="Times New Roman"/>
                          <a:cs typeface="Times New Roman"/>
                        </a:rPr>
                        <a:t>Low digital input</a:t>
                      </a:r>
                    </a:p>
                  </a:txBody>
                  <a:tcPr marL="81961" marR="819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213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GB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1961" marR="8196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0">
                      <a:fgClr>
                        <a:srgbClr val="FFFFFF"/>
                      </a:fgClr>
                      <a:bgClr>
                        <a:srgbClr val="CCCCCC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latin typeface="Times New Roman"/>
                          <a:ea typeface="Times New Roman"/>
                          <a:cs typeface="Times New Roman"/>
                        </a:rPr>
                        <a:t>0xFFF8</a:t>
                      </a:r>
                    </a:p>
                  </a:txBody>
                  <a:tcPr marL="81961" marR="819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latin typeface="Times New Roman"/>
                          <a:ea typeface="Times New Roman"/>
                          <a:cs typeface="Times New Roman"/>
                        </a:rPr>
                        <a:t>Reserved</a:t>
                      </a:r>
                    </a:p>
                  </a:txBody>
                  <a:tcPr marL="81961" marR="819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213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latin typeface="Times New Roman"/>
                          <a:ea typeface="Times New Roman"/>
                          <a:cs typeface="Times New Roman"/>
                        </a:rPr>
                        <a:t>16 bit signed, any scale</a:t>
                      </a:r>
                    </a:p>
                  </a:txBody>
                  <a:tcPr marL="81961" marR="8196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latin typeface="Times New Roman"/>
                          <a:ea typeface="Times New Roman"/>
                          <a:cs typeface="Times New Roman"/>
                        </a:rPr>
                        <a:t>0x7FFF</a:t>
                      </a:r>
                    </a:p>
                  </a:txBody>
                  <a:tcPr marL="81961" marR="819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latin typeface="Times New Roman"/>
                          <a:ea typeface="Times New Roman"/>
                          <a:cs typeface="Times New Roman"/>
                        </a:rPr>
                        <a:t>Unimplemented</a:t>
                      </a:r>
                    </a:p>
                  </a:txBody>
                  <a:tcPr marL="81961" marR="819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213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GB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1961" marR="8196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pattFill prst="pct20">
                      <a:fgClr>
                        <a:srgbClr val="FFFFFF"/>
                      </a:fgClr>
                      <a:bgClr>
                        <a:srgbClr val="CCCCCC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latin typeface="Times New Roman"/>
                          <a:ea typeface="Times New Roman"/>
                          <a:cs typeface="Times New Roman"/>
                        </a:rPr>
                        <a:t>0x7FFE</a:t>
                      </a:r>
                    </a:p>
                  </a:txBody>
                  <a:tcPr marL="81961" marR="819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latin typeface="Times New Roman"/>
                          <a:ea typeface="Times New Roman"/>
                          <a:cs typeface="Times New Roman"/>
                        </a:rPr>
                        <a:t>Over measurable range</a:t>
                      </a:r>
                    </a:p>
                  </a:txBody>
                  <a:tcPr marL="81961" marR="819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213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GB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1961" marR="8196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pattFill prst="pct20">
                      <a:fgClr>
                        <a:srgbClr val="FFFFFF"/>
                      </a:fgClr>
                      <a:bgClr>
                        <a:srgbClr val="CCCCCC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latin typeface="Times New Roman"/>
                          <a:ea typeface="Times New Roman"/>
                          <a:cs typeface="Times New Roman"/>
                        </a:rPr>
                        <a:t>0x7FFD</a:t>
                      </a:r>
                    </a:p>
                  </a:txBody>
                  <a:tcPr marL="81961" marR="819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latin typeface="Times New Roman"/>
                          <a:ea typeface="Times New Roman"/>
                          <a:cs typeface="Times New Roman"/>
                        </a:rPr>
                        <a:t>Under measurable range</a:t>
                      </a:r>
                    </a:p>
                  </a:txBody>
                  <a:tcPr marL="81961" marR="819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213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GB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1961" marR="8196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pattFill prst="pct20">
                      <a:fgClr>
                        <a:srgbClr val="FFFFFF"/>
                      </a:fgClr>
                      <a:bgClr>
                        <a:srgbClr val="CCCCCC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latin typeface="Times New Roman"/>
                          <a:ea typeface="Times New Roman"/>
                          <a:cs typeface="Times New Roman"/>
                        </a:rPr>
                        <a:t>0x7FFC</a:t>
                      </a:r>
                    </a:p>
                  </a:txBody>
                  <a:tcPr marL="81961" marR="819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latin typeface="Times New Roman"/>
                          <a:ea typeface="Times New Roman"/>
                          <a:cs typeface="Times New Roman"/>
                        </a:rPr>
                        <a:t>Transducer fault</a:t>
                      </a:r>
                    </a:p>
                  </a:txBody>
                  <a:tcPr marL="81961" marR="819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213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GB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1961" marR="8196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pattFill prst="pct20">
                      <a:fgClr>
                        <a:srgbClr val="FFFFFF"/>
                      </a:fgClr>
                      <a:bgClr>
                        <a:srgbClr val="CCCCCC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latin typeface="Times New Roman"/>
                          <a:ea typeface="Times New Roman"/>
                          <a:cs typeface="Times New Roman"/>
                        </a:rPr>
                        <a:t>0x7FFB</a:t>
                      </a:r>
                    </a:p>
                  </a:txBody>
                  <a:tcPr marL="81961" marR="819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latin typeface="Times New Roman"/>
                          <a:ea typeface="Times New Roman"/>
                          <a:cs typeface="Times New Roman"/>
                        </a:rPr>
                        <a:t>Bad data</a:t>
                      </a:r>
                    </a:p>
                  </a:txBody>
                  <a:tcPr marL="81961" marR="819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213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GB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1961" marR="8196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pattFill prst="pct20">
                      <a:fgClr>
                        <a:srgbClr val="FFFFFF"/>
                      </a:fgClr>
                      <a:bgClr>
                        <a:srgbClr val="CCCCCC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latin typeface="Times New Roman"/>
                          <a:ea typeface="Times New Roman"/>
                          <a:cs typeface="Times New Roman"/>
                        </a:rPr>
                        <a:t>0x7FFA</a:t>
                      </a:r>
                    </a:p>
                  </a:txBody>
                  <a:tcPr marL="81961" marR="819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latin typeface="Times New Roman"/>
                          <a:ea typeface="Times New Roman"/>
                          <a:cs typeface="Times New Roman"/>
                        </a:rPr>
                        <a:t>High digital input</a:t>
                      </a:r>
                    </a:p>
                  </a:txBody>
                  <a:tcPr marL="81961" marR="819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213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GB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1961" marR="8196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pattFill prst="pct20">
                      <a:fgClr>
                        <a:srgbClr val="FFFFFF"/>
                      </a:fgClr>
                      <a:bgClr>
                        <a:srgbClr val="CCCCCC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latin typeface="Times New Roman"/>
                          <a:ea typeface="Times New Roman"/>
                          <a:cs typeface="Times New Roman"/>
                        </a:rPr>
                        <a:t>0x7FF9</a:t>
                      </a:r>
                    </a:p>
                  </a:txBody>
                  <a:tcPr marL="81961" marR="819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latin typeface="Times New Roman"/>
                          <a:ea typeface="Times New Roman"/>
                          <a:cs typeface="Times New Roman"/>
                        </a:rPr>
                        <a:t>Low digital input</a:t>
                      </a:r>
                    </a:p>
                  </a:txBody>
                  <a:tcPr marL="81961" marR="819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213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GB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1961" marR="81961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0">
                      <a:fgClr>
                        <a:srgbClr val="FFFFFF"/>
                      </a:fgClr>
                      <a:bgClr>
                        <a:srgbClr val="CCCCCC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latin typeface="Times New Roman"/>
                          <a:ea typeface="Times New Roman"/>
                          <a:cs typeface="Times New Roman"/>
                        </a:rPr>
                        <a:t>0x7FF8</a:t>
                      </a:r>
                    </a:p>
                  </a:txBody>
                  <a:tcPr marL="81961" marR="819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Times New Roman"/>
                          <a:ea typeface="Times New Roman"/>
                          <a:cs typeface="Times New Roman"/>
                        </a:rPr>
                        <a:t>Reserved</a:t>
                      </a:r>
                    </a:p>
                  </a:txBody>
                  <a:tcPr marL="81961" marR="8196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 descr="DSE-NEW-PP-2011-WHITE-9.jpg                                    004F9F0A Macintosh                      7C268076: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1588"/>
            <a:ext cx="9145588" cy="6859588"/>
          </a:xfrm>
          <a:prstGeom prst="rect">
            <a:avLst/>
          </a:prstGeom>
          <a:noFill/>
        </p:spPr>
      </p:pic>
      <p:sp>
        <p:nvSpPr>
          <p:cNvPr id="11269" name="Text Box 5"/>
          <p:cNvSpPr txBox="1">
            <a:spLocks noChangeArrowheads="1"/>
          </p:cNvSpPr>
          <p:nvPr/>
        </p:nvSpPr>
        <p:spPr bwMode="auto">
          <a:xfrm>
            <a:off x="304800" y="304800"/>
            <a:ext cx="2057400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800" b="1">
                <a:solidFill>
                  <a:schemeClr val="bg1"/>
                </a:solidFill>
                <a:latin typeface="Arial" charset="0"/>
                <a:hlinkClick r:id="rId4"/>
              </a:rPr>
              <a:t>www.deepseaplc.com</a:t>
            </a:r>
            <a:endParaRPr lang="en-US" sz="800" b="1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11270" name="Text Box 6"/>
          <p:cNvSpPr txBox="1">
            <a:spLocks noChangeArrowheads="1"/>
          </p:cNvSpPr>
          <p:nvPr/>
        </p:nvSpPr>
        <p:spPr bwMode="auto">
          <a:xfrm>
            <a:off x="304800" y="620688"/>
            <a:ext cx="8299648" cy="56938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GB" sz="3200" b="1" dirty="0" smtClean="0">
                <a:solidFill>
                  <a:srgbClr val="00D100"/>
                </a:solidFill>
                <a:latin typeface="Arial" charset="0"/>
              </a:rPr>
              <a:t>GENCOMM DESCRIPTION</a:t>
            </a:r>
          </a:p>
          <a:p>
            <a:endParaRPr lang="en-GB" sz="800" b="1" dirty="0" smtClean="0">
              <a:solidFill>
                <a:srgbClr val="00D100"/>
              </a:solidFill>
              <a:latin typeface="Arial" charset="0"/>
            </a:endParaRPr>
          </a:p>
          <a:p>
            <a:r>
              <a:rPr lang="en-GB" sz="2000" b="1" dirty="0" smtClean="0">
                <a:latin typeface="Arial" charset="0"/>
              </a:rPr>
              <a:t>Modbus is a </a:t>
            </a:r>
            <a:r>
              <a:rPr lang="en-GB" sz="2000" b="1" i="1" dirty="0" smtClean="0">
                <a:latin typeface="Arial" charset="0"/>
              </a:rPr>
              <a:t>master – slave</a:t>
            </a:r>
            <a:r>
              <a:rPr lang="en-GB" sz="2000" b="1" dirty="0" smtClean="0">
                <a:latin typeface="Arial" charset="0"/>
              </a:rPr>
              <a:t> protocol.</a:t>
            </a:r>
          </a:p>
          <a:p>
            <a:r>
              <a:rPr lang="en-GB" sz="2000" b="1" dirty="0" smtClean="0">
                <a:latin typeface="Arial" charset="0"/>
              </a:rPr>
              <a:t>The master system </a:t>
            </a:r>
            <a:r>
              <a:rPr lang="en-GB" sz="2000" b="1" i="1" dirty="0" smtClean="0">
                <a:latin typeface="Arial" charset="0"/>
              </a:rPr>
              <a:t>queries</a:t>
            </a:r>
            <a:r>
              <a:rPr lang="en-GB" sz="2000" b="1" dirty="0" smtClean="0">
                <a:latin typeface="Arial" charset="0"/>
              </a:rPr>
              <a:t> data from the slave. The DSE controller is the slave device that </a:t>
            </a:r>
            <a:r>
              <a:rPr lang="en-GB" sz="2000" b="1" i="1" dirty="0" smtClean="0">
                <a:latin typeface="Arial" charset="0"/>
              </a:rPr>
              <a:t>responds </a:t>
            </a:r>
            <a:r>
              <a:rPr lang="en-GB" sz="2000" b="1" dirty="0" smtClean="0">
                <a:latin typeface="Arial" charset="0"/>
              </a:rPr>
              <a:t>to the master’s query.</a:t>
            </a:r>
          </a:p>
          <a:p>
            <a:endParaRPr lang="en-GB" sz="1400" b="1" dirty="0" smtClean="0">
              <a:latin typeface="Arial" charset="0"/>
            </a:endParaRPr>
          </a:p>
          <a:p>
            <a:r>
              <a:rPr lang="en-GB" sz="2000" b="1" dirty="0" smtClean="0">
                <a:latin typeface="Arial" charset="0"/>
              </a:rPr>
              <a:t>A query can be requesting information such as </a:t>
            </a:r>
            <a:r>
              <a:rPr lang="en-GB" sz="2000" b="1" i="1" dirty="0" smtClean="0">
                <a:latin typeface="Arial" charset="0"/>
              </a:rPr>
              <a:t>generator volts</a:t>
            </a:r>
            <a:r>
              <a:rPr lang="en-GB" sz="2000" b="1" dirty="0" smtClean="0">
                <a:latin typeface="Arial" charset="0"/>
              </a:rPr>
              <a:t> or can be a request for the controller to do something such as starting the generator.</a:t>
            </a:r>
          </a:p>
          <a:p>
            <a:endParaRPr lang="en-GB" sz="1400" b="1" dirty="0" smtClean="0">
              <a:latin typeface="Arial" charset="0"/>
            </a:endParaRPr>
          </a:p>
          <a:p>
            <a:r>
              <a:rPr lang="en-GB" sz="2000" b="1" dirty="0" smtClean="0">
                <a:latin typeface="Arial" charset="0"/>
              </a:rPr>
              <a:t>An </a:t>
            </a:r>
            <a:r>
              <a:rPr lang="en-GB" sz="2000" b="1" i="1" dirty="0" smtClean="0">
                <a:latin typeface="Arial" charset="0"/>
              </a:rPr>
              <a:t>invalid response </a:t>
            </a:r>
            <a:r>
              <a:rPr lang="en-GB" sz="2000" b="1" dirty="0" smtClean="0">
                <a:latin typeface="Arial" charset="0"/>
              </a:rPr>
              <a:t>may indicate that the module is too busy to respond or that the address requested is not supported by the controller.</a:t>
            </a:r>
          </a:p>
          <a:p>
            <a:endParaRPr lang="en-GB" sz="1400" b="1" i="1" dirty="0" smtClean="0">
              <a:latin typeface="Arial" charset="0"/>
            </a:endParaRPr>
          </a:p>
          <a:p>
            <a:r>
              <a:rPr lang="en-GB" sz="2000" b="1" dirty="0" smtClean="0">
                <a:latin typeface="Arial" charset="0"/>
              </a:rPr>
              <a:t>A </a:t>
            </a:r>
            <a:r>
              <a:rPr lang="en-GB" sz="2000" b="1" i="1" dirty="0" smtClean="0">
                <a:latin typeface="Arial" charset="0"/>
              </a:rPr>
              <a:t>valid response </a:t>
            </a:r>
            <a:r>
              <a:rPr lang="en-GB" sz="2000" b="1" dirty="0" smtClean="0">
                <a:latin typeface="Arial" charset="0"/>
              </a:rPr>
              <a:t>will either be the requested information, confirmation that a task has taken place or may be a </a:t>
            </a:r>
            <a:r>
              <a:rPr lang="en-GB" sz="2000" b="1" i="1" dirty="0" smtClean="0">
                <a:latin typeface="Arial" charset="0"/>
              </a:rPr>
              <a:t>sentinel </a:t>
            </a:r>
            <a:r>
              <a:rPr lang="en-GB" sz="2000" b="1" dirty="0" smtClean="0">
                <a:latin typeface="Arial" charset="0"/>
              </a:rPr>
              <a:t>value indicating some form of measurement error such as a </a:t>
            </a:r>
            <a:r>
              <a:rPr lang="en-GB" sz="2000" b="1" i="1" dirty="0" smtClean="0">
                <a:latin typeface="Arial" charset="0"/>
              </a:rPr>
              <a:t>sensor fault</a:t>
            </a:r>
            <a:r>
              <a:rPr lang="en-GB" sz="2000" b="1" dirty="0" smtClean="0">
                <a:latin typeface="Arial" charset="0"/>
              </a:rPr>
              <a:t>, or an out of range value.</a:t>
            </a:r>
          </a:p>
          <a:p>
            <a:endParaRPr lang="en-GB" sz="2000" b="1" dirty="0" smtClean="0">
              <a:latin typeface="Arial" charset="0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 descr="DSE-NEW-PP-2011-WHITE-9.jpg                                    004F9F0A Macintosh                      7C268076: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5588" cy="6859588"/>
          </a:xfrm>
          <a:prstGeom prst="rect">
            <a:avLst/>
          </a:prstGeom>
          <a:noFill/>
        </p:spPr>
      </p:pic>
      <p:sp>
        <p:nvSpPr>
          <p:cNvPr id="11269" name="Text Box 5"/>
          <p:cNvSpPr txBox="1">
            <a:spLocks noChangeArrowheads="1"/>
          </p:cNvSpPr>
          <p:nvPr/>
        </p:nvSpPr>
        <p:spPr bwMode="auto">
          <a:xfrm>
            <a:off x="304800" y="304800"/>
            <a:ext cx="2057400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800" b="1">
                <a:solidFill>
                  <a:schemeClr val="bg1"/>
                </a:solidFill>
                <a:latin typeface="Arial" charset="0"/>
                <a:hlinkClick r:id="rId4"/>
              </a:rPr>
              <a:t>www.deepseaplc.com</a:t>
            </a:r>
            <a:endParaRPr lang="en-US" sz="800" b="1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11270" name="Text Box 6"/>
          <p:cNvSpPr txBox="1">
            <a:spLocks noChangeArrowheads="1"/>
          </p:cNvSpPr>
          <p:nvPr/>
        </p:nvSpPr>
        <p:spPr bwMode="auto">
          <a:xfrm>
            <a:off x="304800" y="990600"/>
            <a:ext cx="8371656" cy="3200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GB" sz="3200" b="1" dirty="0" smtClean="0">
                <a:solidFill>
                  <a:srgbClr val="00D100"/>
                </a:solidFill>
                <a:latin typeface="Arial" charset="0"/>
              </a:rPr>
              <a:t>32 BIT SENTINEL VALUES </a:t>
            </a:r>
            <a:endParaRPr lang="en-GB" sz="2000" b="1" dirty="0" smtClean="0">
              <a:latin typeface="Arial" charset="0"/>
            </a:endParaRPr>
          </a:p>
          <a:p>
            <a:endParaRPr lang="en-GB" sz="2000" b="1" dirty="0" smtClean="0">
              <a:latin typeface="Arial" charset="0"/>
            </a:endParaRPr>
          </a:p>
          <a:p>
            <a:endParaRPr lang="en-GB" sz="2000" b="1" dirty="0" smtClean="0">
              <a:latin typeface="Arial" charset="0"/>
            </a:endParaRPr>
          </a:p>
          <a:p>
            <a:endParaRPr lang="en-GB" sz="2600" b="1" dirty="0" smtClean="0">
              <a:latin typeface="Arial" charset="0"/>
            </a:endParaRPr>
          </a:p>
          <a:p>
            <a:endParaRPr lang="en-GB" sz="2600" b="1" dirty="0" smtClean="0">
              <a:latin typeface="Arial" charset="0"/>
            </a:endParaRPr>
          </a:p>
          <a:p>
            <a:endParaRPr lang="en-GB" sz="2600" b="1" dirty="0" smtClean="0">
              <a:latin typeface="Arial" charset="0"/>
            </a:endParaRPr>
          </a:p>
          <a:p>
            <a:endParaRPr lang="en-GB" sz="2600" b="1" dirty="0" smtClean="0">
              <a:latin typeface="Arial" charset="0"/>
            </a:endParaRPr>
          </a:p>
          <a:p>
            <a:endParaRPr lang="en-GB" sz="2600" b="1" dirty="0">
              <a:latin typeface="Arial" charset="0"/>
            </a:endParaRPr>
          </a:p>
        </p:txBody>
      </p:sp>
      <p:graphicFrame>
        <p:nvGraphicFramePr>
          <p:cNvPr id="8" name="Table 7"/>
          <p:cNvGraphicFramePr>
            <a:graphicFrameLocks noGrp="1"/>
          </p:cNvGraphicFramePr>
          <p:nvPr/>
        </p:nvGraphicFramePr>
        <p:xfrm>
          <a:off x="395535" y="1628800"/>
          <a:ext cx="8168375" cy="2926080"/>
        </p:xfrm>
        <a:graphic>
          <a:graphicData uri="http://schemas.openxmlformats.org/drawingml/2006/table">
            <a:tbl>
              <a:tblPr/>
              <a:tblGrid>
                <a:gridCol w="2553274"/>
                <a:gridCol w="2072472"/>
                <a:gridCol w="3542629"/>
              </a:tblGrid>
              <a:tr h="18002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latin typeface="Times New Roman"/>
                          <a:ea typeface="Times New Roman"/>
                          <a:cs typeface="Times New Roman"/>
                        </a:rPr>
                        <a:t>32 bit unsigned, any scale</a:t>
                      </a:r>
                    </a:p>
                  </a:txBody>
                  <a:tcPr marL="81008" marR="8100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latin typeface="Times New Roman"/>
                          <a:ea typeface="Times New Roman"/>
                          <a:cs typeface="Times New Roman"/>
                        </a:rPr>
                        <a:t>0xFFFFFFFF</a:t>
                      </a:r>
                    </a:p>
                  </a:txBody>
                  <a:tcPr marL="81008" marR="810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Times New Roman"/>
                          <a:ea typeface="Times New Roman"/>
                          <a:cs typeface="Times New Roman"/>
                        </a:rPr>
                        <a:t>Unimplemented</a:t>
                      </a:r>
                    </a:p>
                  </a:txBody>
                  <a:tcPr marL="81008" marR="810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002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GB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1008" marR="8100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pattFill prst="pct20">
                      <a:fgClr>
                        <a:srgbClr val="FFFFFF"/>
                      </a:fgClr>
                      <a:bgClr>
                        <a:srgbClr val="CCCCCC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latin typeface="Times New Roman"/>
                          <a:ea typeface="Times New Roman"/>
                          <a:cs typeface="Times New Roman"/>
                        </a:rPr>
                        <a:t>0xFFFFFFFE</a:t>
                      </a:r>
                    </a:p>
                  </a:txBody>
                  <a:tcPr marL="81008" marR="810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Times New Roman"/>
                          <a:ea typeface="Times New Roman"/>
                          <a:cs typeface="Times New Roman"/>
                        </a:rPr>
                        <a:t>Over measurable range</a:t>
                      </a:r>
                    </a:p>
                  </a:txBody>
                  <a:tcPr marL="81008" marR="810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002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GB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1008" marR="8100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pattFill prst="pct20">
                      <a:fgClr>
                        <a:srgbClr val="FFFFFF"/>
                      </a:fgClr>
                      <a:bgClr>
                        <a:srgbClr val="CCCCCC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latin typeface="Times New Roman"/>
                          <a:ea typeface="Times New Roman"/>
                          <a:cs typeface="Times New Roman"/>
                        </a:rPr>
                        <a:t>0xFFFFFFFD</a:t>
                      </a:r>
                    </a:p>
                  </a:txBody>
                  <a:tcPr marL="81008" marR="810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Times New Roman"/>
                          <a:ea typeface="Times New Roman"/>
                          <a:cs typeface="Times New Roman"/>
                        </a:rPr>
                        <a:t>Under measurable range</a:t>
                      </a:r>
                    </a:p>
                  </a:txBody>
                  <a:tcPr marL="81008" marR="810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002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GB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1008" marR="8100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pattFill prst="pct20">
                      <a:fgClr>
                        <a:srgbClr val="FFFFFF"/>
                      </a:fgClr>
                      <a:bgClr>
                        <a:srgbClr val="CCCCCC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latin typeface="Times New Roman"/>
                          <a:ea typeface="Times New Roman"/>
                          <a:cs typeface="Times New Roman"/>
                        </a:rPr>
                        <a:t>0xFFFFFFFC</a:t>
                      </a:r>
                    </a:p>
                  </a:txBody>
                  <a:tcPr marL="81008" marR="810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Times New Roman"/>
                          <a:ea typeface="Times New Roman"/>
                          <a:cs typeface="Times New Roman"/>
                        </a:rPr>
                        <a:t>Transducer fault</a:t>
                      </a:r>
                    </a:p>
                  </a:txBody>
                  <a:tcPr marL="81008" marR="810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002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GB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1008" marR="8100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pattFill prst="pct20">
                      <a:fgClr>
                        <a:srgbClr val="FFFFFF"/>
                      </a:fgClr>
                      <a:bgClr>
                        <a:srgbClr val="CCCCCC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latin typeface="Times New Roman"/>
                          <a:ea typeface="Times New Roman"/>
                          <a:cs typeface="Times New Roman"/>
                        </a:rPr>
                        <a:t>0xFFFFFFFB</a:t>
                      </a:r>
                    </a:p>
                  </a:txBody>
                  <a:tcPr marL="81008" marR="810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Times New Roman"/>
                          <a:ea typeface="Times New Roman"/>
                          <a:cs typeface="Times New Roman"/>
                        </a:rPr>
                        <a:t>Bad data</a:t>
                      </a:r>
                    </a:p>
                  </a:txBody>
                  <a:tcPr marL="81008" marR="810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002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GB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1008" marR="8100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pattFill prst="pct20">
                      <a:fgClr>
                        <a:srgbClr val="FFFFFF"/>
                      </a:fgClr>
                      <a:bgClr>
                        <a:srgbClr val="CCCCCC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latin typeface="Times New Roman"/>
                          <a:ea typeface="Times New Roman"/>
                          <a:cs typeface="Times New Roman"/>
                        </a:rPr>
                        <a:t>0xFFFFFFFA</a:t>
                      </a:r>
                    </a:p>
                  </a:txBody>
                  <a:tcPr marL="81008" marR="810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Times New Roman"/>
                          <a:ea typeface="Times New Roman"/>
                          <a:cs typeface="Times New Roman"/>
                        </a:rPr>
                        <a:t>High digital input</a:t>
                      </a:r>
                    </a:p>
                  </a:txBody>
                  <a:tcPr marL="81008" marR="810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002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GB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1008" marR="8100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pattFill prst="pct20">
                      <a:fgClr>
                        <a:srgbClr val="FFFFFF"/>
                      </a:fgClr>
                      <a:bgClr>
                        <a:srgbClr val="CCCCCC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latin typeface="Times New Roman"/>
                          <a:ea typeface="Times New Roman"/>
                          <a:cs typeface="Times New Roman"/>
                        </a:rPr>
                        <a:t>0xFFFFFFF9</a:t>
                      </a:r>
                    </a:p>
                  </a:txBody>
                  <a:tcPr marL="81008" marR="810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Times New Roman"/>
                          <a:ea typeface="Times New Roman"/>
                          <a:cs typeface="Times New Roman"/>
                        </a:rPr>
                        <a:t>Low digital input</a:t>
                      </a:r>
                    </a:p>
                  </a:txBody>
                  <a:tcPr marL="81008" marR="810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002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GB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1008" marR="8100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0">
                      <a:fgClr>
                        <a:srgbClr val="FFFFFF"/>
                      </a:fgClr>
                      <a:bgClr>
                        <a:srgbClr val="CCCCCC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latin typeface="Times New Roman"/>
                          <a:ea typeface="Times New Roman"/>
                          <a:cs typeface="Times New Roman"/>
                        </a:rPr>
                        <a:t>0xFFFFFFF8</a:t>
                      </a:r>
                    </a:p>
                  </a:txBody>
                  <a:tcPr marL="81008" marR="810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Times New Roman"/>
                          <a:ea typeface="Times New Roman"/>
                          <a:cs typeface="Times New Roman"/>
                        </a:rPr>
                        <a:t>Reserved</a:t>
                      </a:r>
                    </a:p>
                  </a:txBody>
                  <a:tcPr marL="81008" marR="810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002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latin typeface="Times New Roman"/>
                          <a:ea typeface="Times New Roman"/>
                          <a:cs typeface="Times New Roman"/>
                        </a:rPr>
                        <a:t>32 bit signed, any scale</a:t>
                      </a:r>
                    </a:p>
                  </a:txBody>
                  <a:tcPr marL="81008" marR="8100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latin typeface="Times New Roman"/>
                          <a:ea typeface="Times New Roman"/>
                          <a:cs typeface="Times New Roman"/>
                        </a:rPr>
                        <a:t>0x7FFFFFFF</a:t>
                      </a:r>
                    </a:p>
                  </a:txBody>
                  <a:tcPr marL="81008" marR="810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Times New Roman"/>
                          <a:ea typeface="Times New Roman"/>
                          <a:cs typeface="Times New Roman"/>
                        </a:rPr>
                        <a:t>Unimplemented</a:t>
                      </a:r>
                    </a:p>
                  </a:txBody>
                  <a:tcPr marL="81008" marR="810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002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GB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1008" marR="8100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pattFill prst="pct20">
                      <a:fgClr>
                        <a:srgbClr val="FFFFFF"/>
                      </a:fgClr>
                      <a:bgClr>
                        <a:srgbClr val="CCCCCC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latin typeface="Times New Roman"/>
                          <a:ea typeface="Times New Roman"/>
                          <a:cs typeface="Times New Roman"/>
                        </a:rPr>
                        <a:t>0x7FFFFFFE</a:t>
                      </a:r>
                    </a:p>
                  </a:txBody>
                  <a:tcPr marL="81008" marR="810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Times New Roman"/>
                          <a:ea typeface="Times New Roman"/>
                          <a:cs typeface="Times New Roman"/>
                        </a:rPr>
                        <a:t>Over measurable range</a:t>
                      </a:r>
                    </a:p>
                  </a:txBody>
                  <a:tcPr marL="81008" marR="810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002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GB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1008" marR="8100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pattFill prst="pct20">
                      <a:fgClr>
                        <a:srgbClr val="FFFFFF"/>
                      </a:fgClr>
                      <a:bgClr>
                        <a:srgbClr val="CCCCCC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latin typeface="Times New Roman"/>
                          <a:ea typeface="Times New Roman"/>
                          <a:cs typeface="Times New Roman"/>
                        </a:rPr>
                        <a:t>0x7FFFFFFD</a:t>
                      </a:r>
                    </a:p>
                  </a:txBody>
                  <a:tcPr marL="81008" marR="810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Times New Roman"/>
                          <a:ea typeface="Times New Roman"/>
                          <a:cs typeface="Times New Roman"/>
                        </a:rPr>
                        <a:t>Under measurable range</a:t>
                      </a:r>
                    </a:p>
                  </a:txBody>
                  <a:tcPr marL="81008" marR="810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002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GB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1008" marR="8100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pattFill prst="pct20">
                      <a:fgClr>
                        <a:srgbClr val="FFFFFF"/>
                      </a:fgClr>
                      <a:bgClr>
                        <a:srgbClr val="CCCCCC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latin typeface="Times New Roman"/>
                          <a:ea typeface="Times New Roman"/>
                          <a:cs typeface="Times New Roman"/>
                        </a:rPr>
                        <a:t>0x7FFFFFFC</a:t>
                      </a:r>
                    </a:p>
                  </a:txBody>
                  <a:tcPr marL="81008" marR="810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Times New Roman"/>
                          <a:ea typeface="Times New Roman"/>
                          <a:cs typeface="Times New Roman"/>
                        </a:rPr>
                        <a:t>Transducer fault</a:t>
                      </a:r>
                    </a:p>
                  </a:txBody>
                  <a:tcPr marL="81008" marR="810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002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GB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1008" marR="8100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pattFill prst="pct20">
                      <a:fgClr>
                        <a:srgbClr val="FFFFFF"/>
                      </a:fgClr>
                      <a:bgClr>
                        <a:srgbClr val="CCCCCC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latin typeface="Times New Roman"/>
                          <a:ea typeface="Times New Roman"/>
                          <a:cs typeface="Times New Roman"/>
                        </a:rPr>
                        <a:t>0x7FFFFFFB</a:t>
                      </a:r>
                    </a:p>
                  </a:txBody>
                  <a:tcPr marL="81008" marR="810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Times New Roman"/>
                          <a:ea typeface="Times New Roman"/>
                          <a:cs typeface="Times New Roman"/>
                        </a:rPr>
                        <a:t>Bad data</a:t>
                      </a:r>
                    </a:p>
                  </a:txBody>
                  <a:tcPr marL="81008" marR="810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002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GB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1008" marR="8100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pattFill prst="pct20">
                      <a:fgClr>
                        <a:srgbClr val="FFFFFF"/>
                      </a:fgClr>
                      <a:bgClr>
                        <a:srgbClr val="CCCCCC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latin typeface="Times New Roman"/>
                          <a:ea typeface="Times New Roman"/>
                          <a:cs typeface="Times New Roman"/>
                        </a:rPr>
                        <a:t>0x7FFFFFFA</a:t>
                      </a:r>
                    </a:p>
                  </a:txBody>
                  <a:tcPr marL="81008" marR="810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Times New Roman"/>
                          <a:ea typeface="Times New Roman"/>
                          <a:cs typeface="Times New Roman"/>
                        </a:rPr>
                        <a:t>High digital input</a:t>
                      </a:r>
                    </a:p>
                  </a:txBody>
                  <a:tcPr marL="81008" marR="810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002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GB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1008" marR="8100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pattFill prst="pct20">
                      <a:fgClr>
                        <a:srgbClr val="FFFFFF"/>
                      </a:fgClr>
                      <a:bgClr>
                        <a:srgbClr val="CCCCCC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latin typeface="Times New Roman"/>
                          <a:ea typeface="Times New Roman"/>
                          <a:cs typeface="Times New Roman"/>
                        </a:rPr>
                        <a:t>0x7FFFFFF9</a:t>
                      </a:r>
                    </a:p>
                  </a:txBody>
                  <a:tcPr marL="81008" marR="810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Times New Roman"/>
                          <a:ea typeface="Times New Roman"/>
                          <a:cs typeface="Times New Roman"/>
                        </a:rPr>
                        <a:t>Low digital input</a:t>
                      </a:r>
                    </a:p>
                  </a:txBody>
                  <a:tcPr marL="81008" marR="810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002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GB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1008" marR="81008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0">
                      <a:fgClr>
                        <a:srgbClr val="FFFFFF"/>
                      </a:fgClr>
                      <a:bgClr>
                        <a:srgbClr val="CCCCCC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latin typeface="Times New Roman"/>
                          <a:ea typeface="Times New Roman"/>
                          <a:cs typeface="Times New Roman"/>
                        </a:rPr>
                        <a:t>0x7FFFFFF8</a:t>
                      </a:r>
                    </a:p>
                  </a:txBody>
                  <a:tcPr marL="81008" marR="810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Times New Roman"/>
                          <a:ea typeface="Times New Roman"/>
                          <a:cs typeface="Times New Roman"/>
                        </a:rPr>
                        <a:t>Reserved</a:t>
                      </a:r>
                    </a:p>
                  </a:txBody>
                  <a:tcPr marL="81008" marR="810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 descr="DSE-NEW-PP-2011-WHITE-9.jpg                                    004F9F0A Macintosh                      7C268076: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5588" cy="6859588"/>
          </a:xfrm>
          <a:prstGeom prst="rect">
            <a:avLst/>
          </a:prstGeom>
          <a:noFill/>
        </p:spPr>
      </p:pic>
      <p:sp>
        <p:nvSpPr>
          <p:cNvPr id="11269" name="Text Box 5"/>
          <p:cNvSpPr txBox="1">
            <a:spLocks noChangeArrowheads="1"/>
          </p:cNvSpPr>
          <p:nvPr/>
        </p:nvSpPr>
        <p:spPr bwMode="auto">
          <a:xfrm>
            <a:off x="304800" y="304800"/>
            <a:ext cx="2057400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800" b="1">
                <a:solidFill>
                  <a:schemeClr val="bg1"/>
                </a:solidFill>
                <a:latin typeface="Arial" charset="0"/>
                <a:hlinkClick r:id="rId4"/>
              </a:rPr>
              <a:t>www.deepseaplc.com</a:t>
            </a:r>
            <a:endParaRPr lang="en-US" sz="800" b="1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11270" name="Text Box 6"/>
          <p:cNvSpPr txBox="1">
            <a:spLocks noChangeArrowheads="1"/>
          </p:cNvSpPr>
          <p:nvPr/>
        </p:nvSpPr>
        <p:spPr bwMode="auto">
          <a:xfrm>
            <a:off x="304800" y="990600"/>
            <a:ext cx="8371656" cy="67710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GB" sz="3200" b="1" dirty="0" smtClean="0">
                <a:solidFill>
                  <a:srgbClr val="00D100"/>
                </a:solidFill>
                <a:latin typeface="Arial" charset="0"/>
              </a:rPr>
              <a:t>FLOATING POINT NUMBERS</a:t>
            </a:r>
          </a:p>
          <a:p>
            <a:endParaRPr lang="en-GB" sz="2000" b="1" dirty="0" smtClean="0">
              <a:latin typeface="Arial" charset="0"/>
            </a:endParaRPr>
          </a:p>
          <a:p>
            <a:r>
              <a:rPr lang="en-GB" sz="2000" b="1" dirty="0" smtClean="0">
                <a:latin typeface="Arial" charset="0"/>
              </a:rPr>
              <a:t>Many measurements require floating point numbers to give us accuracy of display. For example battery volts is a floating point number. It is stored as an integer value by multiplying the value by 10 before storing it in a modbus register.</a:t>
            </a:r>
          </a:p>
          <a:p>
            <a:endParaRPr lang="en-GB" sz="2000" b="1" dirty="0" smtClean="0">
              <a:latin typeface="Arial" charset="0"/>
            </a:endParaRPr>
          </a:p>
          <a:p>
            <a:endParaRPr lang="en-GB" sz="2000" b="1" dirty="0" smtClean="0">
              <a:latin typeface="Arial" charset="0"/>
            </a:endParaRPr>
          </a:p>
          <a:p>
            <a:endParaRPr lang="en-GB" sz="2000" b="1" dirty="0" smtClean="0">
              <a:latin typeface="Arial" charset="0"/>
            </a:endParaRPr>
          </a:p>
          <a:p>
            <a:endParaRPr lang="en-GB" sz="2000" b="1" dirty="0" smtClean="0">
              <a:latin typeface="Arial" charset="0"/>
            </a:endParaRPr>
          </a:p>
          <a:p>
            <a:r>
              <a:rPr lang="en-GB" sz="2000" b="1" dirty="0" smtClean="0">
                <a:latin typeface="Arial" charset="0"/>
              </a:rPr>
              <a:t>Your modbus master program must divide this number by the scaling factor when it is received from the DSE controller.</a:t>
            </a:r>
          </a:p>
          <a:p>
            <a:endParaRPr lang="en-GB" sz="2600" b="1" dirty="0" smtClean="0">
              <a:latin typeface="Arial" charset="0"/>
            </a:endParaRPr>
          </a:p>
          <a:p>
            <a:endParaRPr lang="en-GB" sz="2600" b="1" dirty="0" smtClean="0">
              <a:latin typeface="Arial" charset="0"/>
            </a:endParaRPr>
          </a:p>
          <a:p>
            <a:endParaRPr lang="en-GB" sz="2600" b="1" dirty="0" smtClean="0">
              <a:latin typeface="Arial" charset="0"/>
            </a:endParaRPr>
          </a:p>
          <a:p>
            <a:endParaRPr lang="en-GB" sz="2600" b="1" dirty="0" smtClean="0">
              <a:latin typeface="Arial" charset="0"/>
            </a:endParaRPr>
          </a:p>
          <a:p>
            <a:endParaRPr lang="en-GB" sz="2600" b="1" dirty="0" smtClean="0">
              <a:latin typeface="Arial" charset="0"/>
            </a:endParaRPr>
          </a:p>
          <a:p>
            <a:endParaRPr lang="en-GB" sz="2600" b="1" dirty="0" smtClean="0">
              <a:latin typeface="Arial" charset="0"/>
            </a:endParaRPr>
          </a:p>
          <a:p>
            <a:endParaRPr lang="en-GB" sz="2600" b="1" dirty="0">
              <a:latin typeface="Arial" charset="0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251520" y="3263384"/>
          <a:ext cx="8424936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12368"/>
                <a:gridCol w="2592288"/>
                <a:gridCol w="252028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1800" b="1" kern="1200" dirty="0" smtClean="0">
                          <a:solidFill>
                            <a:schemeClr val="dk1"/>
                          </a:solidFill>
                          <a:latin typeface="Arial" charset="0"/>
                          <a:ea typeface="+mn-ea"/>
                          <a:cs typeface="+mn-cs"/>
                        </a:rPr>
                        <a:t>Value stored as</a:t>
                      </a: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b="1" kern="1200" dirty="0" smtClean="0">
                          <a:solidFill>
                            <a:schemeClr val="dk1"/>
                          </a:solidFill>
                          <a:latin typeface="Arial" charset="0"/>
                          <a:ea typeface="+mn-ea"/>
                          <a:cs typeface="+mn-cs"/>
                        </a:rPr>
                        <a:t>Scale factor</a:t>
                      </a: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b="1" kern="1200" dirty="0" smtClean="0">
                          <a:solidFill>
                            <a:schemeClr val="dk1"/>
                          </a:solidFill>
                          <a:latin typeface="Arial" charset="0"/>
                          <a:ea typeface="+mn-ea"/>
                          <a:cs typeface="+mn-cs"/>
                        </a:rPr>
                        <a:t>Actual measurement</a:t>
                      </a:r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kern="1200" dirty="0" smtClean="0">
                          <a:solidFill>
                            <a:schemeClr val="dk1"/>
                          </a:solidFill>
                          <a:latin typeface="Arial" charset="0"/>
                          <a:ea typeface="+mn-ea"/>
                          <a:cs typeface="+mn-cs"/>
                        </a:rPr>
                        <a:t>126</a:t>
                      </a: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b="1" kern="1200" dirty="0" smtClean="0">
                          <a:solidFill>
                            <a:schemeClr val="dk1"/>
                          </a:solidFill>
                          <a:latin typeface="Arial" charset="0"/>
                          <a:ea typeface="+mn-ea"/>
                          <a:cs typeface="+mn-cs"/>
                        </a:rPr>
                        <a:t>10</a:t>
                      </a: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b="1" kern="1200" dirty="0" smtClean="0">
                          <a:solidFill>
                            <a:schemeClr val="dk1"/>
                          </a:solidFill>
                          <a:latin typeface="Arial" charset="0"/>
                          <a:ea typeface="+mn-ea"/>
                          <a:cs typeface="+mn-cs"/>
                        </a:rPr>
                        <a:t>12.6</a:t>
                      </a:r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 descr="DSE-NEW-PP-2011-WHITE-9.jpg                                    004F9F0A Macintosh                      7C268076: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5588" cy="6859588"/>
          </a:xfrm>
          <a:prstGeom prst="rect">
            <a:avLst/>
          </a:prstGeom>
          <a:noFill/>
        </p:spPr>
      </p:pic>
      <p:sp>
        <p:nvSpPr>
          <p:cNvPr id="11269" name="Text Box 5"/>
          <p:cNvSpPr txBox="1">
            <a:spLocks noChangeArrowheads="1"/>
          </p:cNvSpPr>
          <p:nvPr/>
        </p:nvSpPr>
        <p:spPr bwMode="auto">
          <a:xfrm>
            <a:off x="304800" y="304800"/>
            <a:ext cx="2057400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800" b="1">
                <a:solidFill>
                  <a:schemeClr val="bg1"/>
                </a:solidFill>
                <a:latin typeface="Arial" charset="0"/>
                <a:hlinkClick r:id="rId4"/>
              </a:rPr>
              <a:t>www.deepseaplc.com</a:t>
            </a:r>
            <a:endParaRPr lang="en-US" sz="800" b="1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11270" name="Text Box 6"/>
          <p:cNvSpPr txBox="1">
            <a:spLocks noChangeArrowheads="1"/>
          </p:cNvSpPr>
          <p:nvPr/>
        </p:nvSpPr>
        <p:spPr bwMode="auto">
          <a:xfrm>
            <a:off x="304800" y="990600"/>
            <a:ext cx="8371656" cy="4493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GB" sz="3200" b="1" dirty="0" smtClean="0">
                <a:solidFill>
                  <a:srgbClr val="00D100"/>
                </a:solidFill>
                <a:latin typeface="Arial" charset="0"/>
              </a:rPr>
              <a:t>PAGES</a:t>
            </a:r>
          </a:p>
          <a:p>
            <a:endParaRPr lang="en-GB" sz="2000" b="1" dirty="0" smtClean="0">
              <a:latin typeface="Arial" charset="0"/>
            </a:endParaRPr>
          </a:p>
          <a:p>
            <a:r>
              <a:rPr lang="en-GB" sz="2600" b="1" dirty="0" smtClean="0">
                <a:latin typeface="Arial" charset="0"/>
              </a:rPr>
              <a:t>In hexadecimal notation, a </a:t>
            </a:r>
            <a:r>
              <a:rPr lang="en-GB" sz="2600" b="1" i="1" dirty="0" smtClean="0">
                <a:latin typeface="Arial" charset="0"/>
              </a:rPr>
              <a:t>page</a:t>
            </a:r>
            <a:r>
              <a:rPr lang="en-GB" sz="2600" b="1" dirty="0" smtClean="0">
                <a:latin typeface="Arial" charset="0"/>
              </a:rPr>
              <a:t> of memory is 255 (hex FF) registers long.</a:t>
            </a:r>
          </a:p>
          <a:p>
            <a:endParaRPr lang="en-GB" sz="2600" b="1" dirty="0" smtClean="0">
              <a:latin typeface="Arial" charset="0"/>
            </a:endParaRPr>
          </a:p>
          <a:p>
            <a:r>
              <a:rPr lang="en-GB" sz="2600" b="1" dirty="0" smtClean="0">
                <a:latin typeface="Arial" charset="0"/>
              </a:rPr>
              <a:t>For example :</a:t>
            </a:r>
          </a:p>
          <a:p>
            <a:r>
              <a:rPr lang="en-GB" sz="2600" b="1" dirty="0" smtClean="0">
                <a:latin typeface="Arial" charset="0"/>
              </a:rPr>
              <a:t>0000 – 00FF = Page 0</a:t>
            </a:r>
          </a:p>
          <a:p>
            <a:r>
              <a:rPr lang="en-GB" sz="2600" b="1" dirty="0" smtClean="0">
                <a:latin typeface="Arial" charset="0"/>
              </a:rPr>
              <a:t>0100 – 01FF = Page 1</a:t>
            </a:r>
          </a:p>
          <a:p>
            <a:r>
              <a:rPr lang="en-GB" sz="2600" b="1" dirty="0" smtClean="0">
                <a:latin typeface="Arial" charset="0"/>
              </a:rPr>
              <a:t>0200 – 02FF = Page 2</a:t>
            </a:r>
          </a:p>
          <a:p>
            <a:r>
              <a:rPr lang="en-GB" sz="2600" b="1" dirty="0" smtClean="0">
                <a:latin typeface="Arial" charset="0"/>
              </a:rPr>
              <a:t>0300 – 03FF = Page 3</a:t>
            </a:r>
          </a:p>
          <a:p>
            <a:r>
              <a:rPr lang="en-GB" sz="2600" b="1" dirty="0" smtClean="0">
                <a:latin typeface="Arial" charset="0"/>
              </a:rPr>
              <a:t>etc</a:t>
            </a:r>
            <a:endParaRPr lang="en-GB" sz="2600" b="1" dirty="0">
              <a:latin typeface="Arial" charset="0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 descr="DSE-NEW-PP-2011-WHITE-9.jpg                                    004F9F0A Macintosh                      7C268076: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5588" cy="6859588"/>
          </a:xfrm>
          <a:prstGeom prst="rect">
            <a:avLst/>
          </a:prstGeom>
          <a:noFill/>
        </p:spPr>
      </p:pic>
      <p:sp>
        <p:nvSpPr>
          <p:cNvPr id="11269" name="Text Box 5"/>
          <p:cNvSpPr txBox="1">
            <a:spLocks noChangeArrowheads="1"/>
          </p:cNvSpPr>
          <p:nvPr/>
        </p:nvSpPr>
        <p:spPr bwMode="auto">
          <a:xfrm>
            <a:off x="304800" y="304800"/>
            <a:ext cx="2057400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800" b="1">
                <a:solidFill>
                  <a:schemeClr val="bg1"/>
                </a:solidFill>
                <a:latin typeface="Arial" charset="0"/>
                <a:hlinkClick r:id="rId4"/>
              </a:rPr>
              <a:t>www.deepseaplc.com</a:t>
            </a:r>
            <a:endParaRPr lang="en-US" sz="800" b="1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11270" name="Text Box 6"/>
          <p:cNvSpPr txBox="1">
            <a:spLocks noChangeArrowheads="1"/>
          </p:cNvSpPr>
          <p:nvPr/>
        </p:nvSpPr>
        <p:spPr bwMode="auto">
          <a:xfrm>
            <a:off x="304800" y="990600"/>
            <a:ext cx="8371656" cy="40934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GB" sz="3200" b="1" dirty="0" smtClean="0">
                <a:solidFill>
                  <a:srgbClr val="00D100"/>
                </a:solidFill>
                <a:latin typeface="Arial" charset="0"/>
              </a:rPr>
              <a:t>DECIMAL ADDRESSES</a:t>
            </a:r>
          </a:p>
          <a:p>
            <a:endParaRPr lang="en-GB" sz="2000" b="1" dirty="0" smtClean="0">
              <a:latin typeface="Arial" charset="0"/>
            </a:endParaRPr>
          </a:p>
          <a:p>
            <a:r>
              <a:rPr lang="en-GB" sz="2600" b="1" dirty="0" smtClean="0">
                <a:latin typeface="Arial" charset="0"/>
              </a:rPr>
              <a:t>As each ‘page’ is 256 registers long it’s a simple matter to calculate the decimal address of each page.</a:t>
            </a:r>
          </a:p>
          <a:p>
            <a:endParaRPr lang="en-GB" sz="2600" b="1" dirty="0" smtClean="0">
              <a:latin typeface="Arial" charset="0"/>
            </a:endParaRPr>
          </a:p>
          <a:p>
            <a:r>
              <a:rPr lang="en-GB" sz="2600" b="1" dirty="0" smtClean="0">
                <a:latin typeface="Arial" charset="0"/>
              </a:rPr>
              <a:t>Decimal Address = page number x 256.</a:t>
            </a:r>
          </a:p>
          <a:p>
            <a:endParaRPr lang="en-GB" sz="2600" b="1" dirty="0" smtClean="0">
              <a:latin typeface="Arial" charset="0"/>
            </a:endParaRPr>
          </a:p>
          <a:p>
            <a:r>
              <a:rPr lang="en-GB" sz="2600" b="1" dirty="0" smtClean="0">
                <a:latin typeface="Arial" charset="0"/>
              </a:rPr>
              <a:t>For example :</a:t>
            </a:r>
          </a:p>
          <a:p>
            <a:r>
              <a:rPr lang="en-GB" sz="2600" b="1" dirty="0" smtClean="0">
                <a:latin typeface="Arial" charset="0"/>
              </a:rPr>
              <a:t>Page 3 is decimal address (3 x 256) = 768</a:t>
            </a: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 descr="DSE-NEW-PP-2011-WHITE-9.jpg                                    004F9F0A Macintosh                      7C268076: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5588" cy="6859588"/>
          </a:xfrm>
          <a:prstGeom prst="rect">
            <a:avLst/>
          </a:prstGeom>
          <a:noFill/>
        </p:spPr>
      </p:pic>
      <p:sp>
        <p:nvSpPr>
          <p:cNvPr id="11269" name="Text Box 5"/>
          <p:cNvSpPr txBox="1">
            <a:spLocks noChangeArrowheads="1"/>
          </p:cNvSpPr>
          <p:nvPr/>
        </p:nvSpPr>
        <p:spPr bwMode="auto">
          <a:xfrm>
            <a:off x="304800" y="304800"/>
            <a:ext cx="2057400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800" b="1">
                <a:solidFill>
                  <a:schemeClr val="bg1"/>
                </a:solidFill>
                <a:latin typeface="Arial" charset="0"/>
                <a:hlinkClick r:id="rId4"/>
              </a:rPr>
              <a:t>www.deepseaplc.com</a:t>
            </a:r>
            <a:endParaRPr lang="en-US" sz="800" b="1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11270" name="Text Box 6"/>
          <p:cNvSpPr txBox="1">
            <a:spLocks noChangeArrowheads="1"/>
          </p:cNvSpPr>
          <p:nvPr/>
        </p:nvSpPr>
        <p:spPr bwMode="auto">
          <a:xfrm>
            <a:off x="304800" y="990600"/>
            <a:ext cx="8371656" cy="4893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GB" sz="3200" b="1" dirty="0" smtClean="0">
                <a:solidFill>
                  <a:srgbClr val="00D100"/>
                </a:solidFill>
                <a:latin typeface="Arial" charset="0"/>
              </a:rPr>
              <a:t>DECIMAL ADDRESSES</a:t>
            </a:r>
          </a:p>
          <a:p>
            <a:endParaRPr lang="en-GB" sz="2000" b="1" dirty="0" smtClean="0">
              <a:latin typeface="Arial" charset="0"/>
            </a:endParaRPr>
          </a:p>
          <a:p>
            <a:r>
              <a:rPr lang="en-GB" sz="2600" b="1" dirty="0" smtClean="0">
                <a:latin typeface="Arial" charset="0"/>
              </a:rPr>
              <a:t>As an example, Battery Volts is contained on </a:t>
            </a:r>
            <a:r>
              <a:rPr lang="en-GB" sz="2600" b="1" dirty="0" err="1" smtClean="0">
                <a:latin typeface="Arial" charset="0"/>
              </a:rPr>
              <a:t>Modbus</a:t>
            </a:r>
            <a:r>
              <a:rPr lang="en-GB" sz="2600" b="1" dirty="0" smtClean="0">
                <a:latin typeface="Arial" charset="0"/>
              </a:rPr>
              <a:t> Page 4, Register offset 5</a:t>
            </a:r>
          </a:p>
          <a:p>
            <a:endParaRPr lang="en-GB" sz="2600" b="1" dirty="0" smtClean="0">
              <a:latin typeface="Arial" charset="0"/>
            </a:endParaRPr>
          </a:p>
          <a:p>
            <a:endParaRPr lang="en-GB" sz="2600" b="1" dirty="0" smtClean="0">
              <a:latin typeface="Arial" charset="0"/>
            </a:endParaRPr>
          </a:p>
          <a:p>
            <a:endParaRPr lang="en-GB" sz="2600" b="1" dirty="0" smtClean="0">
              <a:latin typeface="Arial" charset="0"/>
            </a:endParaRPr>
          </a:p>
          <a:p>
            <a:endParaRPr lang="en-GB" sz="2600" b="1" dirty="0" smtClean="0">
              <a:latin typeface="Arial" charset="0"/>
            </a:endParaRPr>
          </a:p>
          <a:p>
            <a:endParaRPr lang="en-GB" sz="2600" b="1" dirty="0" smtClean="0">
              <a:latin typeface="Arial" charset="0"/>
            </a:endParaRPr>
          </a:p>
          <a:p>
            <a:r>
              <a:rPr lang="en-GB" sz="2600" b="1" dirty="0" smtClean="0">
                <a:latin typeface="Arial" charset="0"/>
              </a:rPr>
              <a:t>So the decimal address is</a:t>
            </a:r>
          </a:p>
          <a:p>
            <a:r>
              <a:rPr lang="en-GB" sz="2600" b="1" dirty="0" smtClean="0">
                <a:latin typeface="Arial" charset="0"/>
              </a:rPr>
              <a:t>(4 x 256) + 5 = 1029</a:t>
            </a:r>
          </a:p>
          <a:p>
            <a:endParaRPr lang="en-GB" sz="2600" b="1" dirty="0" smtClean="0">
              <a:latin typeface="Arial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8596" y="2786058"/>
            <a:ext cx="8071473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 descr="DSE-NEW-PP-2011-WHITE-9.jpg                                    004F9F0A Macintosh                      7C268076: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5588" cy="6859588"/>
          </a:xfrm>
          <a:prstGeom prst="rect">
            <a:avLst/>
          </a:prstGeom>
          <a:noFill/>
        </p:spPr>
      </p:pic>
      <p:sp>
        <p:nvSpPr>
          <p:cNvPr id="11269" name="Text Box 5"/>
          <p:cNvSpPr txBox="1">
            <a:spLocks noChangeArrowheads="1"/>
          </p:cNvSpPr>
          <p:nvPr/>
        </p:nvSpPr>
        <p:spPr bwMode="auto">
          <a:xfrm>
            <a:off x="304800" y="304800"/>
            <a:ext cx="2057400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800" b="1">
                <a:solidFill>
                  <a:schemeClr val="bg1"/>
                </a:solidFill>
                <a:latin typeface="Arial" charset="0"/>
                <a:hlinkClick r:id="rId4"/>
              </a:rPr>
              <a:t>www.deepseaplc.com</a:t>
            </a:r>
            <a:endParaRPr lang="en-US" sz="800" b="1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11270" name="Text Box 6"/>
          <p:cNvSpPr txBox="1">
            <a:spLocks noChangeArrowheads="1"/>
          </p:cNvSpPr>
          <p:nvPr/>
        </p:nvSpPr>
        <p:spPr bwMode="auto">
          <a:xfrm>
            <a:off x="304800" y="990600"/>
            <a:ext cx="8371656" cy="4893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GB" sz="3200" b="1" dirty="0" smtClean="0">
                <a:solidFill>
                  <a:srgbClr val="00D100"/>
                </a:solidFill>
                <a:latin typeface="Arial" charset="0"/>
              </a:rPr>
              <a:t>DECIMAL ADDRESSES</a:t>
            </a:r>
          </a:p>
          <a:p>
            <a:endParaRPr lang="en-GB" sz="2000" b="1" dirty="0" smtClean="0">
              <a:latin typeface="Arial" charset="0"/>
            </a:endParaRPr>
          </a:p>
          <a:p>
            <a:r>
              <a:rPr lang="en-GB" sz="2600" b="1" dirty="0" smtClean="0">
                <a:latin typeface="Arial" charset="0"/>
              </a:rPr>
              <a:t>Some ‘</a:t>
            </a:r>
            <a:r>
              <a:rPr lang="en-GB" sz="2600" b="1" dirty="0" err="1" smtClean="0">
                <a:latin typeface="Arial" charset="0"/>
              </a:rPr>
              <a:t>modbus</a:t>
            </a:r>
            <a:r>
              <a:rPr lang="en-GB" sz="2600" b="1" dirty="0" smtClean="0">
                <a:latin typeface="Arial" charset="0"/>
              </a:rPr>
              <a:t> masters’ require you to ‘add 1’ to the address.</a:t>
            </a:r>
          </a:p>
          <a:p>
            <a:r>
              <a:rPr lang="en-GB" sz="2600" b="1" dirty="0" smtClean="0">
                <a:latin typeface="Arial" charset="0"/>
              </a:rPr>
              <a:t>This additional ‘1’ will be subtracted before the request is sent to the DSE module.</a:t>
            </a:r>
          </a:p>
          <a:p>
            <a:endParaRPr lang="en-GB" sz="2600" b="1" dirty="0" smtClean="0">
              <a:latin typeface="Arial" charset="0"/>
            </a:endParaRPr>
          </a:p>
          <a:p>
            <a:r>
              <a:rPr lang="en-GB" sz="2600" b="1" dirty="0" smtClean="0">
                <a:latin typeface="Arial" charset="0"/>
              </a:rPr>
              <a:t>So the decimal address is entered as</a:t>
            </a:r>
          </a:p>
          <a:p>
            <a:r>
              <a:rPr lang="en-GB" sz="2600" b="1" dirty="0" smtClean="0">
                <a:latin typeface="Arial" charset="0"/>
              </a:rPr>
              <a:t>(4 x 256) + 5 + 1 = 1030</a:t>
            </a:r>
          </a:p>
          <a:p>
            <a:endParaRPr lang="en-GB" sz="2600" b="1" dirty="0" smtClean="0">
              <a:latin typeface="Arial" charset="0"/>
            </a:endParaRPr>
          </a:p>
          <a:p>
            <a:r>
              <a:rPr lang="en-GB" sz="2600" b="1" dirty="0" smtClean="0">
                <a:latin typeface="Arial" charset="0"/>
              </a:rPr>
              <a:t>When you want the value from address 1029.</a:t>
            </a:r>
          </a:p>
          <a:p>
            <a:endParaRPr lang="en-GB" sz="2600" b="1" dirty="0" smtClean="0">
              <a:latin typeface="Arial" charset="0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 descr="DSE-NEW-PP-2011-WHITE-9.jpg                                    004F9F0A Macintosh                      7C268076: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5588" cy="6859588"/>
          </a:xfrm>
          <a:prstGeom prst="rect">
            <a:avLst/>
          </a:prstGeom>
          <a:noFill/>
        </p:spPr>
      </p:pic>
      <p:sp>
        <p:nvSpPr>
          <p:cNvPr id="11269" name="Text Box 5"/>
          <p:cNvSpPr txBox="1">
            <a:spLocks noChangeArrowheads="1"/>
          </p:cNvSpPr>
          <p:nvPr/>
        </p:nvSpPr>
        <p:spPr bwMode="auto">
          <a:xfrm>
            <a:off x="304800" y="304800"/>
            <a:ext cx="2057400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800" b="1">
                <a:solidFill>
                  <a:schemeClr val="bg1"/>
                </a:solidFill>
                <a:latin typeface="Arial" charset="0"/>
                <a:hlinkClick r:id="rId4"/>
              </a:rPr>
              <a:t>www.deepseaplc.com</a:t>
            </a:r>
            <a:endParaRPr lang="en-US" sz="800" b="1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11270" name="Text Box 6"/>
          <p:cNvSpPr txBox="1">
            <a:spLocks noChangeArrowheads="1"/>
          </p:cNvSpPr>
          <p:nvPr/>
        </p:nvSpPr>
        <p:spPr bwMode="auto">
          <a:xfrm>
            <a:off x="304800" y="990600"/>
            <a:ext cx="8371656" cy="32932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GB" sz="3200" b="1" dirty="0" smtClean="0">
                <a:solidFill>
                  <a:srgbClr val="00D100"/>
                </a:solidFill>
                <a:latin typeface="Arial" charset="0"/>
              </a:rPr>
              <a:t>DECIMAL ADDRESSES</a:t>
            </a:r>
          </a:p>
          <a:p>
            <a:endParaRPr lang="en-GB" sz="2000" b="1" dirty="0" smtClean="0">
              <a:latin typeface="Arial" charset="0"/>
            </a:endParaRPr>
          </a:p>
          <a:p>
            <a:r>
              <a:rPr lang="en-GB" sz="2600" b="1" dirty="0" smtClean="0">
                <a:latin typeface="Arial" charset="0"/>
              </a:rPr>
              <a:t>Some ‘</a:t>
            </a:r>
            <a:r>
              <a:rPr lang="en-GB" sz="2600" b="1" dirty="0" err="1" smtClean="0">
                <a:latin typeface="Arial" charset="0"/>
              </a:rPr>
              <a:t>modbus</a:t>
            </a:r>
            <a:r>
              <a:rPr lang="en-GB" sz="2600" b="1" dirty="0" smtClean="0">
                <a:latin typeface="Arial" charset="0"/>
              </a:rPr>
              <a:t> masters’ use different numbering schemes, such as requiring you to ‘add 40,000’ to the address.</a:t>
            </a:r>
          </a:p>
          <a:p>
            <a:endParaRPr lang="en-GB" sz="2600" b="1" dirty="0" smtClean="0">
              <a:latin typeface="Arial" charset="0"/>
            </a:endParaRPr>
          </a:p>
          <a:p>
            <a:r>
              <a:rPr lang="en-GB" sz="2600" b="1" dirty="0" smtClean="0">
                <a:latin typeface="Arial" charset="0"/>
              </a:rPr>
              <a:t>This type of addressing is not covered by this training course.</a:t>
            </a: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 descr="DSE-NEW-PP-2011-WHITE-9.jpg                                    004F9F0A Macintosh                      7C268076: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5588" cy="6859588"/>
          </a:xfrm>
          <a:prstGeom prst="rect">
            <a:avLst/>
          </a:prstGeom>
          <a:noFill/>
        </p:spPr>
      </p:pic>
      <p:sp>
        <p:nvSpPr>
          <p:cNvPr id="11269" name="Text Box 5"/>
          <p:cNvSpPr txBox="1">
            <a:spLocks noChangeArrowheads="1"/>
          </p:cNvSpPr>
          <p:nvPr/>
        </p:nvSpPr>
        <p:spPr bwMode="auto">
          <a:xfrm>
            <a:off x="304800" y="304800"/>
            <a:ext cx="2057400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800" b="1">
                <a:solidFill>
                  <a:schemeClr val="bg1"/>
                </a:solidFill>
                <a:latin typeface="Arial" charset="0"/>
                <a:hlinkClick r:id="rId4"/>
              </a:rPr>
              <a:t>www.deepseaplc.com</a:t>
            </a:r>
            <a:endParaRPr lang="en-US" sz="800" b="1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11270" name="Text Box 6"/>
          <p:cNvSpPr txBox="1">
            <a:spLocks noChangeArrowheads="1"/>
          </p:cNvSpPr>
          <p:nvPr/>
        </p:nvSpPr>
        <p:spPr bwMode="auto">
          <a:xfrm>
            <a:off x="304800" y="990600"/>
            <a:ext cx="8371656" cy="4893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GB" sz="3200" b="1" dirty="0" smtClean="0">
                <a:solidFill>
                  <a:srgbClr val="00D100"/>
                </a:solidFill>
                <a:latin typeface="Arial" charset="0"/>
              </a:rPr>
              <a:t>GENCOMM ADDRESSES</a:t>
            </a:r>
          </a:p>
          <a:p>
            <a:endParaRPr lang="en-GB" sz="2000" b="1" dirty="0" smtClean="0">
              <a:latin typeface="Arial" charset="0"/>
            </a:endParaRPr>
          </a:p>
          <a:p>
            <a:r>
              <a:rPr lang="en-GB" sz="2600" b="1" dirty="0" smtClean="0">
                <a:latin typeface="Arial" charset="0"/>
              </a:rPr>
              <a:t>The DSE module has a lot of information accessible through </a:t>
            </a:r>
            <a:r>
              <a:rPr lang="en-GB" sz="2600" b="1" dirty="0" err="1" smtClean="0">
                <a:latin typeface="Arial" charset="0"/>
              </a:rPr>
              <a:t>Gencomm</a:t>
            </a:r>
            <a:r>
              <a:rPr lang="en-GB" sz="2600" b="1" dirty="0" smtClean="0">
                <a:latin typeface="Arial" charset="0"/>
              </a:rPr>
              <a:t> . It uses the full </a:t>
            </a:r>
            <a:r>
              <a:rPr lang="en-GB" sz="2600" b="1" dirty="0" err="1" smtClean="0">
                <a:latin typeface="Arial" charset="0"/>
              </a:rPr>
              <a:t>modbus</a:t>
            </a:r>
            <a:r>
              <a:rPr lang="en-GB" sz="2600" b="1" dirty="0" smtClean="0">
                <a:latin typeface="Arial" charset="0"/>
              </a:rPr>
              <a:t> address range of</a:t>
            </a:r>
          </a:p>
          <a:p>
            <a:endParaRPr lang="en-GB" sz="2600" b="1" dirty="0" smtClean="0">
              <a:latin typeface="Arial" charset="0"/>
            </a:endParaRPr>
          </a:p>
          <a:p>
            <a:r>
              <a:rPr lang="en-GB" sz="2600" b="1" dirty="0" smtClean="0">
                <a:latin typeface="Arial" charset="0"/>
              </a:rPr>
              <a:t>0000 – FFFF (hexadecimal)</a:t>
            </a:r>
          </a:p>
          <a:p>
            <a:r>
              <a:rPr lang="en-GB" sz="2600" b="1" dirty="0" smtClean="0">
                <a:latin typeface="Arial" charset="0"/>
              </a:rPr>
              <a:t>0 – 65535 (decimal)</a:t>
            </a:r>
          </a:p>
          <a:p>
            <a:endParaRPr lang="en-GB" sz="2600" b="1" dirty="0" smtClean="0">
              <a:latin typeface="Arial" charset="0"/>
            </a:endParaRPr>
          </a:p>
          <a:p>
            <a:r>
              <a:rPr lang="en-GB" sz="2600" b="1" dirty="0" smtClean="0">
                <a:latin typeface="Arial" charset="0"/>
              </a:rPr>
              <a:t>So you need to ensure your </a:t>
            </a:r>
            <a:r>
              <a:rPr lang="en-GB" sz="2600" b="1" dirty="0" err="1" smtClean="0">
                <a:latin typeface="Arial" charset="0"/>
              </a:rPr>
              <a:t>modbus</a:t>
            </a:r>
            <a:r>
              <a:rPr lang="en-GB" sz="2600" b="1" dirty="0" smtClean="0">
                <a:latin typeface="Arial" charset="0"/>
              </a:rPr>
              <a:t> master supports full ‘32 bit addressing’ to cover the range of registers in the DSE module.</a:t>
            </a: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 descr="DSE-NEW-PP-2011-WHITE-9.jpg                                    004F9F0A Macintosh                      7C268076: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5588" cy="6859588"/>
          </a:xfrm>
          <a:prstGeom prst="rect">
            <a:avLst/>
          </a:prstGeom>
          <a:noFill/>
        </p:spPr>
      </p:pic>
      <p:sp>
        <p:nvSpPr>
          <p:cNvPr id="11269" name="Text Box 5"/>
          <p:cNvSpPr txBox="1">
            <a:spLocks noChangeArrowheads="1"/>
          </p:cNvSpPr>
          <p:nvPr/>
        </p:nvSpPr>
        <p:spPr bwMode="auto">
          <a:xfrm>
            <a:off x="304800" y="304800"/>
            <a:ext cx="2057400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800" b="1">
                <a:solidFill>
                  <a:schemeClr val="bg1"/>
                </a:solidFill>
                <a:latin typeface="Arial" charset="0"/>
                <a:hlinkClick r:id="rId4"/>
              </a:rPr>
              <a:t>www.deepseaplc.com</a:t>
            </a:r>
            <a:endParaRPr lang="en-US" sz="800" b="1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11270" name="Text Box 6"/>
          <p:cNvSpPr txBox="1">
            <a:spLocks noChangeArrowheads="1"/>
          </p:cNvSpPr>
          <p:nvPr/>
        </p:nvSpPr>
        <p:spPr bwMode="auto">
          <a:xfrm>
            <a:off x="304800" y="990600"/>
            <a:ext cx="8371656" cy="507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GB" sz="3200" b="1" dirty="0" smtClean="0">
                <a:solidFill>
                  <a:srgbClr val="00D100"/>
                </a:solidFill>
                <a:latin typeface="Arial" charset="0"/>
              </a:rPr>
              <a:t>FURTHER TRAINING</a:t>
            </a:r>
          </a:p>
          <a:p>
            <a:endParaRPr lang="en-GB" sz="2000" b="1" dirty="0" smtClean="0">
              <a:latin typeface="Arial" charset="0"/>
            </a:endParaRPr>
          </a:p>
          <a:p>
            <a:r>
              <a:rPr lang="en-GB" sz="2000" b="1" dirty="0" smtClean="0">
                <a:latin typeface="Arial" charset="0"/>
              </a:rPr>
              <a:t>Further training on DSE </a:t>
            </a:r>
            <a:r>
              <a:rPr lang="en-GB" sz="2000" b="1" dirty="0" err="1" smtClean="0">
                <a:latin typeface="Arial" charset="0"/>
              </a:rPr>
              <a:t>Gencomm</a:t>
            </a:r>
            <a:r>
              <a:rPr lang="en-GB" sz="2000" b="1" dirty="0" smtClean="0">
                <a:latin typeface="Arial" charset="0"/>
              </a:rPr>
              <a:t> can be obtained from the following presentations and documents </a:t>
            </a:r>
          </a:p>
          <a:p>
            <a:endParaRPr lang="en-GB" sz="2000" b="1" dirty="0" smtClean="0">
              <a:latin typeface="Arial" charset="0"/>
            </a:endParaRPr>
          </a:p>
          <a:p>
            <a:r>
              <a:rPr lang="en-GB" sz="2000" b="1" dirty="0" smtClean="0">
                <a:solidFill>
                  <a:srgbClr val="00D100"/>
                </a:solidFill>
                <a:latin typeface="Arial" charset="0"/>
              </a:rPr>
              <a:t>Documents</a:t>
            </a:r>
          </a:p>
          <a:p>
            <a:endParaRPr lang="en-GB" sz="2000" b="1" dirty="0" smtClean="0">
              <a:solidFill>
                <a:srgbClr val="00D100"/>
              </a:solidFill>
              <a:latin typeface="Arial" charset="0"/>
            </a:endParaRPr>
          </a:p>
          <a:p>
            <a:r>
              <a:rPr lang="en-GB" sz="2000" b="1" dirty="0" smtClean="0">
                <a:latin typeface="Arial" charset="0"/>
              </a:rPr>
              <a:t>056-045   PLC as Load Demand Controller</a:t>
            </a:r>
          </a:p>
          <a:p>
            <a:r>
              <a:rPr lang="en-GB" sz="2000" b="1" dirty="0" smtClean="0">
                <a:latin typeface="Arial" charset="0"/>
              </a:rPr>
              <a:t>056-051   </a:t>
            </a:r>
            <a:r>
              <a:rPr lang="en-GB" sz="2000" b="1" dirty="0" err="1" smtClean="0">
                <a:latin typeface="Arial" charset="0"/>
              </a:rPr>
              <a:t>Gencomm</a:t>
            </a:r>
            <a:r>
              <a:rPr lang="en-GB" sz="2000" b="1" dirty="0" smtClean="0">
                <a:latin typeface="Arial" charset="0"/>
              </a:rPr>
              <a:t> Control Keys</a:t>
            </a:r>
          </a:p>
          <a:p>
            <a:r>
              <a:rPr lang="en-GB" sz="2000" b="1" dirty="0" smtClean="0">
                <a:latin typeface="Arial" charset="0"/>
              </a:rPr>
              <a:t>056-080   </a:t>
            </a:r>
            <a:r>
              <a:rPr lang="en-GB" sz="2000" b="1" dirty="0" err="1" smtClean="0">
                <a:latin typeface="Arial" charset="0"/>
              </a:rPr>
              <a:t>Modbus</a:t>
            </a:r>
            <a:endParaRPr lang="en-GB" sz="2000" b="1" dirty="0" smtClean="0">
              <a:latin typeface="Arial" charset="0"/>
            </a:endParaRPr>
          </a:p>
          <a:p>
            <a:endParaRPr lang="en-GB" sz="2000" b="1" dirty="0" smtClean="0">
              <a:latin typeface="Arial" charset="0"/>
            </a:endParaRPr>
          </a:p>
          <a:p>
            <a:r>
              <a:rPr lang="en-GB" sz="2000" b="1" dirty="0" smtClean="0">
                <a:solidFill>
                  <a:srgbClr val="00D100"/>
                </a:solidFill>
                <a:latin typeface="Arial" charset="0"/>
              </a:rPr>
              <a:t>Training Presentations</a:t>
            </a:r>
          </a:p>
          <a:p>
            <a:endParaRPr lang="en-GB" sz="2000" b="1" dirty="0" smtClean="0">
              <a:latin typeface="Arial" charset="0"/>
            </a:endParaRPr>
          </a:p>
          <a:p>
            <a:r>
              <a:rPr lang="en-GB" sz="2000" b="1" dirty="0" smtClean="0">
                <a:latin typeface="Arial" charset="0"/>
              </a:rPr>
              <a:t>056-076   </a:t>
            </a:r>
            <a:r>
              <a:rPr lang="en-GB" sz="2000" b="1" dirty="0" err="1" smtClean="0">
                <a:latin typeface="Arial" charset="0"/>
              </a:rPr>
              <a:t>Gencomm</a:t>
            </a:r>
            <a:r>
              <a:rPr lang="en-GB" sz="2000" b="1" dirty="0" smtClean="0">
                <a:latin typeface="Arial" charset="0"/>
              </a:rPr>
              <a:t> Alarms</a:t>
            </a:r>
          </a:p>
          <a:p>
            <a:r>
              <a:rPr lang="en-GB" sz="2000" b="1" dirty="0" smtClean="0">
                <a:latin typeface="Arial" charset="0"/>
              </a:rPr>
              <a:t>056-079   </a:t>
            </a:r>
            <a:r>
              <a:rPr lang="en-GB" sz="2000" b="1" dirty="0" err="1" smtClean="0">
                <a:latin typeface="Arial" charset="0"/>
              </a:rPr>
              <a:t>Gencomm</a:t>
            </a:r>
            <a:r>
              <a:rPr lang="en-GB" sz="2000" b="1" dirty="0" smtClean="0">
                <a:latin typeface="Arial" charset="0"/>
              </a:rPr>
              <a:t> Status 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 descr="DSE-NEW-PP-2011-WHITE-9.jpg                                    004F9F0A Macintosh                      7C268076: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1588"/>
            <a:ext cx="9145588" cy="6859588"/>
          </a:xfrm>
          <a:prstGeom prst="rect">
            <a:avLst/>
          </a:prstGeom>
          <a:noFill/>
        </p:spPr>
      </p:pic>
      <p:sp>
        <p:nvSpPr>
          <p:cNvPr id="11269" name="Text Box 5"/>
          <p:cNvSpPr txBox="1">
            <a:spLocks noChangeArrowheads="1"/>
          </p:cNvSpPr>
          <p:nvPr/>
        </p:nvSpPr>
        <p:spPr bwMode="auto">
          <a:xfrm>
            <a:off x="304800" y="304800"/>
            <a:ext cx="2057400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800" b="1">
                <a:solidFill>
                  <a:schemeClr val="bg1"/>
                </a:solidFill>
                <a:latin typeface="Arial" charset="0"/>
                <a:hlinkClick r:id="rId4"/>
              </a:rPr>
              <a:t>www.deepseaplc.com</a:t>
            </a:r>
            <a:endParaRPr lang="en-US" sz="800" b="1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11270" name="Text Box 6"/>
          <p:cNvSpPr txBox="1">
            <a:spLocks noChangeArrowheads="1"/>
          </p:cNvSpPr>
          <p:nvPr/>
        </p:nvSpPr>
        <p:spPr bwMode="auto">
          <a:xfrm>
            <a:off x="304800" y="620688"/>
            <a:ext cx="8299648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GB" sz="3200" b="1" dirty="0" smtClean="0">
                <a:solidFill>
                  <a:srgbClr val="00D100"/>
                </a:solidFill>
                <a:latin typeface="Arial" charset="0"/>
              </a:rPr>
              <a:t>GENCOMM DESCRIPTION</a:t>
            </a:r>
          </a:p>
          <a:p>
            <a:endParaRPr lang="en-GB" sz="800" b="1" dirty="0" smtClean="0">
              <a:solidFill>
                <a:srgbClr val="00D100"/>
              </a:solidFill>
              <a:latin typeface="Arial" charset="0"/>
            </a:endParaRPr>
          </a:p>
          <a:p>
            <a:r>
              <a:rPr lang="en-GB" sz="2000" b="1" dirty="0" smtClean="0">
                <a:latin typeface="Arial" charset="0"/>
              </a:rPr>
              <a:t>To use GENCOMM you will need to be familiar with the following principles, in addition to these items being supported by your modbus master system :</a:t>
            </a:r>
          </a:p>
          <a:p>
            <a:endParaRPr lang="en-GB" sz="2000" b="1" dirty="0" smtClean="0">
              <a:solidFill>
                <a:srgbClr val="00D100"/>
              </a:solidFill>
              <a:latin typeface="Arial" charset="0"/>
            </a:endParaRPr>
          </a:p>
          <a:p>
            <a:r>
              <a:rPr lang="en-GB" sz="2000" b="1" dirty="0" smtClean="0">
                <a:latin typeface="Arial" charset="0"/>
              </a:rPr>
              <a:t>Modbus protocol</a:t>
            </a:r>
          </a:p>
          <a:p>
            <a:r>
              <a:rPr lang="en-GB" sz="2000" b="1" dirty="0" smtClean="0">
                <a:latin typeface="Arial" charset="0"/>
              </a:rPr>
              <a:t>Half duplex, two wire twisted pair transmission lines</a:t>
            </a:r>
          </a:p>
          <a:p>
            <a:r>
              <a:rPr lang="en-GB" sz="2000" b="1" dirty="0" smtClean="0">
                <a:latin typeface="Arial" charset="0"/>
              </a:rPr>
              <a:t>Hexadecimal and decimal conversion</a:t>
            </a:r>
          </a:p>
          <a:p>
            <a:r>
              <a:rPr lang="en-GB" sz="2000" b="1" dirty="0" smtClean="0">
                <a:latin typeface="Arial" charset="0"/>
              </a:rPr>
              <a:t>Binary conversion and bit analysis</a:t>
            </a:r>
          </a:p>
          <a:p>
            <a:r>
              <a:rPr lang="en-GB" sz="2000" b="1" dirty="0" smtClean="0">
                <a:latin typeface="Arial" charset="0"/>
              </a:rPr>
              <a:t>Signed and unsigned numbering</a:t>
            </a:r>
          </a:p>
          <a:p>
            <a:r>
              <a:rPr lang="en-GB" sz="2000" b="1" dirty="0" smtClean="0">
                <a:latin typeface="Arial" charset="0"/>
              </a:rPr>
              <a:t>16 bit and 32 bit numbering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 descr="DSE-NEW-PP-2011-WHITE-9.jpg                                    004F9F0A Macintosh                      7C268076: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5588" cy="6859588"/>
          </a:xfrm>
          <a:prstGeom prst="rect">
            <a:avLst/>
          </a:prstGeom>
          <a:noFill/>
        </p:spPr>
      </p:pic>
      <p:sp>
        <p:nvSpPr>
          <p:cNvPr id="11269" name="Text Box 5"/>
          <p:cNvSpPr txBox="1">
            <a:spLocks noChangeArrowheads="1"/>
          </p:cNvSpPr>
          <p:nvPr/>
        </p:nvSpPr>
        <p:spPr bwMode="auto">
          <a:xfrm>
            <a:off x="304800" y="304800"/>
            <a:ext cx="2057400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800" b="1">
                <a:solidFill>
                  <a:schemeClr val="bg1"/>
                </a:solidFill>
                <a:latin typeface="Arial" charset="0"/>
                <a:hlinkClick r:id="rId4"/>
              </a:rPr>
              <a:t>www.deepseaplc.com</a:t>
            </a:r>
            <a:endParaRPr lang="en-US" sz="800" b="1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11270" name="Text Box 6"/>
          <p:cNvSpPr txBox="1">
            <a:spLocks noChangeArrowheads="1"/>
          </p:cNvSpPr>
          <p:nvPr/>
        </p:nvSpPr>
        <p:spPr bwMode="auto">
          <a:xfrm>
            <a:off x="304800" y="990600"/>
            <a:ext cx="7579568" cy="23698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GB" sz="3200" b="1" dirty="0" smtClean="0">
                <a:solidFill>
                  <a:srgbClr val="00D100"/>
                </a:solidFill>
                <a:latin typeface="Arial" charset="0"/>
              </a:rPr>
              <a:t>TRANSMISSION LINE FOR RS485 CONNECTION</a:t>
            </a:r>
          </a:p>
          <a:p>
            <a:endParaRPr lang="en-GB" sz="3200" b="1" dirty="0" smtClean="0">
              <a:solidFill>
                <a:srgbClr val="00D100"/>
              </a:solidFill>
              <a:latin typeface="Arial" charset="0"/>
            </a:endParaRPr>
          </a:p>
          <a:p>
            <a:endParaRPr lang="en-GB" sz="2600" b="1" dirty="0" smtClean="0">
              <a:latin typeface="Arial" charset="0"/>
            </a:endParaRPr>
          </a:p>
          <a:p>
            <a:endParaRPr lang="en-GB" sz="2600" b="1" dirty="0">
              <a:latin typeface="Arial" charset="0"/>
            </a:endParaRPr>
          </a:p>
        </p:txBody>
      </p:sp>
      <p:pic>
        <p:nvPicPr>
          <p:cNvPr id="2050" name="Picture 2" descr="TP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483768" y="2492896"/>
            <a:ext cx="3745881" cy="2736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 descr="DSE-NEW-PP-2011-WHITE-9.jpg                                    004F9F0A Macintosh                      7C268076: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44" y="0"/>
            <a:ext cx="9145588" cy="6859588"/>
          </a:xfrm>
          <a:prstGeom prst="rect">
            <a:avLst/>
          </a:prstGeom>
          <a:noFill/>
        </p:spPr>
      </p:pic>
      <p:sp>
        <p:nvSpPr>
          <p:cNvPr id="11269" name="Text Box 5"/>
          <p:cNvSpPr txBox="1">
            <a:spLocks noChangeArrowheads="1"/>
          </p:cNvSpPr>
          <p:nvPr/>
        </p:nvSpPr>
        <p:spPr bwMode="auto">
          <a:xfrm>
            <a:off x="304800" y="304800"/>
            <a:ext cx="2057400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800" b="1">
                <a:solidFill>
                  <a:schemeClr val="bg1"/>
                </a:solidFill>
                <a:latin typeface="Arial" charset="0"/>
                <a:hlinkClick r:id="rId4"/>
              </a:rPr>
              <a:t>www.deepseaplc.com</a:t>
            </a:r>
            <a:endParaRPr lang="en-US" sz="800" b="1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11270" name="Text Box 6"/>
          <p:cNvSpPr txBox="1">
            <a:spLocks noChangeArrowheads="1"/>
          </p:cNvSpPr>
          <p:nvPr/>
        </p:nvSpPr>
        <p:spPr bwMode="auto">
          <a:xfrm>
            <a:off x="304800" y="990600"/>
            <a:ext cx="7579568" cy="23698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GB" sz="3200" b="1" dirty="0" smtClean="0">
                <a:solidFill>
                  <a:srgbClr val="00D100"/>
                </a:solidFill>
                <a:latin typeface="Arial" charset="0"/>
              </a:rPr>
              <a:t>TRANSMISSION LINE FOR RS485 CONNECTION</a:t>
            </a:r>
          </a:p>
          <a:p>
            <a:endParaRPr lang="en-GB" sz="3200" b="1" dirty="0" smtClean="0">
              <a:solidFill>
                <a:srgbClr val="00D100"/>
              </a:solidFill>
              <a:latin typeface="Arial" charset="0"/>
            </a:endParaRPr>
          </a:p>
          <a:p>
            <a:endParaRPr lang="en-GB" sz="2600" b="1" dirty="0" smtClean="0">
              <a:latin typeface="Arial" charset="0"/>
            </a:endParaRPr>
          </a:p>
          <a:p>
            <a:endParaRPr lang="en-GB" sz="2600" b="1" dirty="0">
              <a:latin typeface="Arial" charset="0"/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571472" y="2786058"/>
            <a:ext cx="7953392" cy="1106442"/>
            <a:chOff x="571472" y="2786058"/>
            <a:chExt cx="7953392" cy="1106442"/>
          </a:xfrm>
        </p:grpSpPr>
        <p:pic>
          <p:nvPicPr>
            <p:cNvPr id="2" name="Picture 2" descr="Image of DSE8610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571472" y="2786058"/>
              <a:ext cx="1666848" cy="1106442"/>
            </a:xfrm>
            <a:prstGeom prst="rect">
              <a:avLst/>
            </a:prstGeom>
            <a:noFill/>
          </p:spPr>
        </p:pic>
        <p:pic>
          <p:nvPicPr>
            <p:cNvPr id="7" name="Picture 2" descr="Image of DSE8610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2714612" y="2786058"/>
              <a:ext cx="1666848" cy="1106442"/>
            </a:xfrm>
            <a:prstGeom prst="rect">
              <a:avLst/>
            </a:prstGeom>
            <a:noFill/>
          </p:spPr>
        </p:pic>
        <p:pic>
          <p:nvPicPr>
            <p:cNvPr id="8" name="Picture 2" descr="Image of DSE8610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4786314" y="2786058"/>
              <a:ext cx="1666848" cy="1106442"/>
            </a:xfrm>
            <a:prstGeom prst="rect">
              <a:avLst/>
            </a:prstGeom>
            <a:noFill/>
          </p:spPr>
        </p:pic>
        <p:pic>
          <p:nvPicPr>
            <p:cNvPr id="9" name="Picture 2" descr="Image of DSE8610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6858016" y="2786058"/>
              <a:ext cx="1666848" cy="1106442"/>
            </a:xfrm>
            <a:prstGeom prst="rect">
              <a:avLst/>
            </a:prstGeom>
            <a:noFill/>
          </p:spPr>
        </p:pic>
      </p:grpSp>
      <p:grpSp>
        <p:nvGrpSpPr>
          <p:cNvPr id="96" name="Group 95"/>
          <p:cNvGrpSpPr/>
          <p:nvPr/>
        </p:nvGrpSpPr>
        <p:grpSpPr>
          <a:xfrm>
            <a:off x="1928794" y="3857628"/>
            <a:ext cx="2072496" cy="716106"/>
            <a:chOff x="1928794" y="3857628"/>
            <a:chExt cx="2072496" cy="716106"/>
          </a:xfrm>
        </p:grpSpPr>
        <p:cxnSp>
          <p:nvCxnSpPr>
            <p:cNvPr id="12" name="Straight Connector 11"/>
            <p:cNvCxnSpPr/>
            <p:nvPr/>
          </p:nvCxnSpPr>
          <p:spPr bwMode="auto">
            <a:xfrm rot="16200000" flipH="1">
              <a:off x="1571605" y="4214817"/>
              <a:ext cx="714380" cy="2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4" name="Straight Connector 13"/>
            <p:cNvCxnSpPr/>
            <p:nvPr/>
          </p:nvCxnSpPr>
          <p:spPr bwMode="auto">
            <a:xfrm>
              <a:off x="1928794" y="4572008"/>
              <a:ext cx="2071702" cy="1726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8" name="Straight Connector 17"/>
            <p:cNvCxnSpPr/>
            <p:nvPr/>
          </p:nvCxnSpPr>
          <p:spPr bwMode="auto">
            <a:xfrm rot="5400000">
              <a:off x="3643305" y="4214819"/>
              <a:ext cx="714382" cy="1588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97" name="Group 96"/>
          <p:cNvGrpSpPr/>
          <p:nvPr/>
        </p:nvGrpSpPr>
        <p:grpSpPr>
          <a:xfrm>
            <a:off x="4000496" y="3857628"/>
            <a:ext cx="2072496" cy="716106"/>
            <a:chOff x="1928794" y="3857628"/>
            <a:chExt cx="2072496" cy="716106"/>
          </a:xfrm>
        </p:grpSpPr>
        <p:cxnSp>
          <p:nvCxnSpPr>
            <p:cNvPr id="98" name="Straight Connector 97"/>
            <p:cNvCxnSpPr/>
            <p:nvPr/>
          </p:nvCxnSpPr>
          <p:spPr bwMode="auto">
            <a:xfrm rot="16200000" flipH="1">
              <a:off x="1571605" y="4214817"/>
              <a:ext cx="714380" cy="2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99" name="Straight Connector 98"/>
            <p:cNvCxnSpPr/>
            <p:nvPr/>
          </p:nvCxnSpPr>
          <p:spPr bwMode="auto">
            <a:xfrm>
              <a:off x="1928794" y="4572008"/>
              <a:ext cx="2071702" cy="1726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00" name="Straight Connector 99"/>
            <p:cNvCxnSpPr/>
            <p:nvPr/>
          </p:nvCxnSpPr>
          <p:spPr bwMode="auto">
            <a:xfrm rot="5400000">
              <a:off x="3643305" y="4214819"/>
              <a:ext cx="714382" cy="1588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101" name="Group 100"/>
          <p:cNvGrpSpPr/>
          <p:nvPr/>
        </p:nvGrpSpPr>
        <p:grpSpPr>
          <a:xfrm>
            <a:off x="6072198" y="3857628"/>
            <a:ext cx="2072496" cy="716106"/>
            <a:chOff x="1928794" y="3857628"/>
            <a:chExt cx="2072496" cy="716106"/>
          </a:xfrm>
        </p:grpSpPr>
        <p:cxnSp>
          <p:nvCxnSpPr>
            <p:cNvPr id="102" name="Straight Connector 101"/>
            <p:cNvCxnSpPr/>
            <p:nvPr/>
          </p:nvCxnSpPr>
          <p:spPr bwMode="auto">
            <a:xfrm rot="16200000" flipH="1">
              <a:off x="1571605" y="4214817"/>
              <a:ext cx="714380" cy="2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03" name="Straight Connector 102"/>
            <p:cNvCxnSpPr/>
            <p:nvPr/>
          </p:nvCxnSpPr>
          <p:spPr bwMode="auto">
            <a:xfrm>
              <a:off x="1928794" y="4572008"/>
              <a:ext cx="2071702" cy="1726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04" name="Straight Connector 103"/>
            <p:cNvCxnSpPr/>
            <p:nvPr/>
          </p:nvCxnSpPr>
          <p:spPr bwMode="auto">
            <a:xfrm rot="5400000">
              <a:off x="3643305" y="4214819"/>
              <a:ext cx="714382" cy="1588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 descr="DSE-NEW-PP-2011-WHITE-9.jpg                                    004F9F0A Macintosh                      7C268076: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44" y="0"/>
            <a:ext cx="9145588" cy="6859588"/>
          </a:xfrm>
          <a:prstGeom prst="rect">
            <a:avLst/>
          </a:prstGeom>
          <a:noFill/>
        </p:spPr>
      </p:pic>
      <p:sp>
        <p:nvSpPr>
          <p:cNvPr id="11269" name="Text Box 5"/>
          <p:cNvSpPr txBox="1">
            <a:spLocks noChangeArrowheads="1"/>
          </p:cNvSpPr>
          <p:nvPr/>
        </p:nvSpPr>
        <p:spPr bwMode="auto">
          <a:xfrm>
            <a:off x="304800" y="304800"/>
            <a:ext cx="2057400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800" b="1">
                <a:solidFill>
                  <a:schemeClr val="bg1"/>
                </a:solidFill>
                <a:latin typeface="Arial" charset="0"/>
                <a:hlinkClick r:id="rId4"/>
              </a:rPr>
              <a:t>www.deepseaplc.com</a:t>
            </a:r>
            <a:endParaRPr lang="en-US" sz="800" b="1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11270" name="Text Box 6"/>
          <p:cNvSpPr txBox="1">
            <a:spLocks noChangeArrowheads="1"/>
          </p:cNvSpPr>
          <p:nvPr/>
        </p:nvSpPr>
        <p:spPr bwMode="auto">
          <a:xfrm>
            <a:off x="304800" y="990600"/>
            <a:ext cx="7579568" cy="23698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GB" sz="3200" b="1" dirty="0" smtClean="0">
                <a:solidFill>
                  <a:srgbClr val="00D100"/>
                </a:solidFill>
                <a:latin typeface="Arial" charset="0"/>
              </a:rPr>
              <a:t>TRANSMISSION LINE FOR RS485 CONNECTION</a:t>
            </a:r>
          </a:p>
          <a:p>
            <a:endParaRPr lang="en-GB" sz="3200" b="1" dirty="0" smtClean="0">
              <a:solidFill>
                <a:srgbClr val="00D100"/>
              </a:solidFill>
              <a:latin typeface="Arial" charset="0"/>
            </a:endParaRPr>
          </a:p>
          <a:p>
            <a:endParaRPr lang="en-GB" sz="2600" b="1" dirty="0" smtClean="0">
              <a:latin typeface="Arial" charset="0"/>
            </a:endParaRPr>
          </a:p>
          <a:p>
            <a:endParaRPr lang="en-GB" sz="2600" b="1" dirty="0">
              <a:latin typeface="Arial" charset="0"/>
            </a:endParaRPr>
          </a:p>
        </p:txBody>
      </p:sp>
      <p:grpSp>
        <p:nvGrpSpPr>
          <p:cNvPr id="3" name="Group 9"/>
          <p:cNvGrpSpPr/>
          <p:nvPr/>
        </p:nvGrpSpPr>
        <p:grpSpPr>
          <a:xfrm>
            <a:off x="571472" y="2786058"/>
            <a:ext cx="7953392" cy="1106442"/>
            <a:chOff x="571472" y="2786058"/>
            <a:chExt cx="7953392" cy="1106442"/>
          </a:xfrm>
        </p:grpSpPr>
        <p:pic>
          <p:nvPicPr>
            <p:cNvPr id="2" name="Picture 2" descr="Image of DSE8610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571472" y="2786058"/>
              <a:ext cx="1666848" cy="1106442"/>
            </a:xfrm>
            <a:prstGeom prst="rect">
              <a:avLst/>
            </a:prstGeom>
            <a:noFill/>
          </p:spPr>
        </p:pic>
        <p:pic>
          <p:nvPicPr>
            <p:cNvPr id="7" name="Picture 2" descr="Image of DSE8610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2714612" y="2786058"/>
              <a:ext cx="1666848" cy="1106442"/>
            </a:xfrm>
            <a:prstGeom prst="rect">
              <a:avLst/>
            </a:prstGeom>
            <a:noFill/>
          </p:spPr>
        </p:pic>
        <p:pic>
          <p:nvPicPr>
            <p:cNvPr id="8" name="Picture 2" descr="Image of DSE8610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4786314" y="2786058"/>
              <a:ext cx="1666848" cy="1106442"/>
            </a:xfrm>
            <a:prstGeom prst="rect">
              <a:avLst/>
            </a:prstGeom>
            <a:noFill/>
          </p:spPr>
        </p:pic>
        <p:pic>
          <p:nvPicPr>
            <p:cNvPr id="9" name="Picture 2" descr="Image of DSE8610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6858016" y="2786058"/>
              <a:ext cx="1666848" cy="1106442"/>
            </a:xfrm>
            <a:prstGeom prst="rect">
              <a:avLst/>
            </a:prstGeom>
            <a:noFill/>
          </p:spPr>
        </p:pic>
      </p:grpSp>
      <p:grpSp>
        <p:nvGrpSpPr>
          <p:cNvPr id="4" name="Group 95"/>
          <p:cNvGrpSpPr/>
          <p:nvPr/>
        </p:nvGrpSpPr>
        <p:grpSpPr>
          <a:xfrm>
            <a:off x="1928794" y="3857628"/>
            <a:ext cx="2072496" cy="716106"/>
            <a:chOff x="1928794" y="3857628"/>
            <a:chExt cx="2072496" cy="716106"/>
          </a:xfrm>
        </p:grpSpPr>
        <p:cxnSp>
          <p:nvCxnSpPr>
            <p:cNvPr id="12" name="Straight Connector 11"/>
            <p:cNvCxnSpPr/>
            <p:nvPr/>
          </p:nvCxnSpPr>
          <p:spPr bwMode="auto">
            <a:xfrm rot="16200000" flipH="1">
              <a:off x="1571605" y="4214817"/>
              <a:ext cx="714380" cy="2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4" name="Straight Connector 13"/>
            <p:cNvCxnSpPr/>
            <p:nvPr/>
          </p:nvCxnSpPr>
          <p:spPr bwMode="auto">
            <a:xfrm>
              <a:off x="1928794" y="4572008"/>
              <a:ext cx="2071702" cy="1726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8" name="Straight Connector 17"/>
            <p:cNvCxnSpPr/>
            <p:nvPr/>
          </p:nvCxnSpPr>
          <p:spPr bwMode="auto">
            <a:xfrm rot="5400000">
              <a:off x="3643305" y="4214819"/>
              <a:ext cx="714382" cy="1588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5" name="Group 96"/>
          <p:cNvGrpSpPr/>
          <p:nvPr/>
        </p:nvGrpSpPr>
        <p:grpSpPr>
          <a:xfrm>
            <a:off x="4000496" y="3857628"/>
            <a:ext cx="2072496" cy="716106"/>
            <a:chOff x="1928794" y="3857628"/>
            <a:chExt cx="2072496" cy="716106"/>
          </a:xfrm>
        </p:grpSpPr>
        <p:cxnSp>
          <p:nvCxnSpPr>
            <p:cNvPr id="98" name="Straight Connector 97"/>
            <p:cNvCxnSpPr/>
            <p:nvPr/>
          </p:nvCxnSpPr>
          <p:spPr bwMode="auto">
            <a:xfrm rot="16200000" flipH="1">
              <a:off x="1571605" y="4214817"/>
              <a:ext cx="714380" cy="2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99" name="Straight Connector 98"/>
            <p:cNvCxnSpPr/>
            <p:nvPr/>
          </p:nvCxnSpPr>
          <p:spPr bwMode="auto">
            <a:xfrm>
              <a:off x="1928794" y="4572008"/>
              <a:ext cx="2071702" cy="1726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00" name="Straight Connector 99"/>
            <p:cNvCxnSpPr/>
            <p:nvPr/>
          </p:nvCxnSpPr>
          <p:spPr bwMode="auto">
            <a:xfrm rot="5400000">
              <a:off x="3643305" y="4214819"/>
              <a:ext cx="714382" cy="1588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6" name="Group 100"/>
          <p:cNvGrpSpPr/>
          <p:nvPr/>
        </p:nvGrpSpPr>
        <p:grpSpPr>
          <a:xfrm>
            <a:off x="6072198" y="3857628"/>
            <a:ext cx="2072496" cy="716106"/>
            <a:chOff x="1928794" y="3857628"/>
            <a:chExt cx="2072496" cy="716106"/>
          </a:xfrm>
        </p:grpSpPr>
        <p:cxnSp>
          <p:nvCxnSpPr>
            <p:cNvPr id="102" name="Straight Connector 101"/>
            <p:cNvCxnSpPr/>
            <p:nvPr/>
          </p:nvCxnSpPr>
          <p:spPr bwMode="auto">
            <a:xfrm rot="16200000" flipH="1">
              <a:off x="1571605" y="4214817"/>
              <a:ext cx="714380" cy="2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03" name="Straight Connector 102"/>
            <p:cNvCxnSpPr/>
            <p:nvPr/>
          </p:nvCxnSpPr>
          <p:spPr bwMode="auto">
            <a:xfrm>
              <a:off x="1928794" y="4572008"/>
              <a:ext cx="2071702" cy="1726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04" name="Straight Connector 103"/>
            <p:cNvCxnSpPr/>
            <p:nvPr/>
          </p:nvCxnSpPr>
          <p:spPr bwMode="auto">
            <a:xfrm rot="5400000">
              <a:off x="3643305" y="4214819"/>
              <a:ext cx="714382" cy="1588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cxnSp>
        <p:nvCxnSpPr>
          <p:cNvPr id="23" name="Straight Connector 22"/>
          <p:cNvCxnSpPr/>
          <p:nvPr/>
        </p:nvCxnSpPr>
        <p:spPr bwMode="auto">
          <a:xfrm rot="16200000" flipH="1">
            <a:off x="2928926" y="2214554"/>
            <a:ext cx="3571900" cy="3571900"/>
          </a:xfrm>
          <a:prstGeom prst="line">
            <a:avLst/>
          </a:prstGeom>
          <a:solidFill>
            <a:schemeClr val="accent1"/>
          </a:solidFill>
          <a:ln w="2413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6" name="Straight Connector 25"/>
          <p:cNvCxnSpPr/>
          <p:nvPr/>
        </p:nvCxnSpPr>
        <p:spPr bwMode="auto">
          <a:xfrm rot="5400000">
            <a:off x="2857488" y="2214555"/>
            <a:ext cx="3571899" cy="3571899"/>
          </a:xfrm>
          <a:prstGeom prst="line">
            <a:avLst/>
          </a:prstGeom>
          <a:solidFill>
            <a:schemeClr val="accent1"/>
          </a:solidFill>
          <a:ln w="2413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 descr="DSE-NEW-PP-2011-WHITE-9.jpg                                    004F9F0A Macintosh                      7C268076: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44" y="0"/>
            <a:ext cx="9145588" cy="6859588"/>
          </a:xfrm>
          <a:prstGeom prst="rect">
            <a:avLst/>
          </a:prstGeom>
          <a:noFill/>
        </p:spPr>
      </p:pic>
      <p:sp>
        <p:nvSpPr>
          <p:cNvPr id="11269" name="Text Box 5"/>
          <p:cNvSpPr txBox="1">
            <a:spLocks noChangeArrowheads="1"/>
          </p:cNvSpPr>
          <p:nvPr/>
        </p:nvSpPr>
        <p:spPr bwMode="auto">
          <a:xfrm>
            <a:off x="304800" y="304800"/>
            <a:ext cx="2057400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800" b="1">
                <a:solidFill>
                  <a:schemeClr val="bg1"/>
                </a:solidFill>
                <a:latin typeface="Arial" charset="0"/>
                <a:hlinkClick r:id="rId4"/>
              </a:rPr>
              <a:t>www.deepseaplc.com</a:t>
            </a:r>
            <a:endParaRPr lang="en-US" sz="800" b="1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11270" name="Text Box 6"/>
          <p:cNvSpPr txBox="1">
            <a:spLocks noChangeArrowheads="1"/>
          </p:cNvSpPr>
          <p:nvPr/>
        </p:nvSpPr>
        <p:spPr bwMode="auto">
          <a:xfrm>
            <a:off x="304800" y="990600"/>
            <a:ext cx="7579568" cy="23698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GB" sz="3200" b="1" dirty="0" smtClean="0">
                <a:solidFill>
                  <a:srgbClr val="00D100"/>
                </a:solidFill>
                <a:latin typeface="Arial" charset="0"/>
              </a:rPr>
              <a:t>TRANSMISSION LINE FOR RS485 CONNECTION</a:t>
            </a:r>
          </a:p>
          <a:p>
            <a:endParaRPr lang="en-GB" sz="3200" b="1" dirty="0" smtClean="0">
              <a:solidFill>
                <a:srgbClr val="00D100"/>
              </a:solidFill>
              <a:latin typeface="Arial" charset="0"/>
            </a:endParaRPr>
          </a:p>
          <a:p>
            <a:endParaRPr lang="en-GB" sz="2600" b="1" dirty="0" smtClean="0">
              <a:latin typeface="Arial" charset="0"/>
            </a:endParaRPr>
          </a:p>
          <a:p>
            <a:endParaRPr lang="en-GB" sz="2600" b="1" dirty="0">
              <a:latin typeface="Arial" charset="0"/>
            </a:endParaRPr>
          </a:p>
        </p:txBody>
      </p:sp>
      <p:grpSp>
        <p:nvGrpSpPr>
          <p:cNvPr id="3" name="Group 9"/>
          <p:cNvGrpSpPr/>
          <p:nvPr/>
        </p:nvGrpSpPr>
        <p:grpSpPr>
          <a:xfrm>
            <a:off x="571472" y="2786058"/>
            <a:ext cx="7953392" cy="1106442"/>
            <a:chOff x="571472" y="2786058"/>
            <a:chExt cx="7953392" cy="1106442"/>
          </a:xfrm>
        </p:grpSpPr>
        <p:pic>
          <p:nvPicPr>
            <p:cNvPr id="2" name="Picture 2" descr="Image of DSE8610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571472" y="2786058"/>
              <a:ext cx="1666848" cy="1106442"/>
            </a:xfrm>
            <a:prstGeom prst="rect">
              <a:avLst/>
            </a:prstGeom>
            <a:noFill/>
          </p:spPr>
        </p:pic>
        <p:pic>
          <p:nvPicPr>
            <p:cNvPr id="7" name="Picture 2" descr="Image of DSE8610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2714612" y="2786058"/>
              <a:ext cx="1666848" cy="1106442"/>
            </a:xfrm>
            <a:prstGeom prst="rect">
              <a:avLst/>
            </a:prstGeom>
            <a:noFill/>
          </p:spPr>
        </p:pic>
        <p:pic>
          <p:nvPicPr>
            <p:cNvPr id="8" name="Picture 2" descr="Image of DSE8610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4786314" y="2786058"/>
              <a:ext cx="1666848" cy="1106442"/>
            </a:xfrm>
            <a:prstGeom prst="rect">
              <a:avLst/>
            </a:prstGeom>
            <a:noFill/>
          </p:spPr>
        </p:pic>
        <p:pic>
          <p:nvPicPr>
            <p:cNvPr id="9" name="Picture 2" descr="Image of DSE8610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6858016" y="2786058"/>
              <a:ext cx="1666848" cy="1106442"/>
            </a:xfrm>
            <a:prstGeom prst="rect">
              <a:avLst/>
            </a:prstGeom>
            <a:noFill/>
          </p:spPr>
        </p:pic>
      </p:grpSp>
      <p:grpSp>
        <p:nvGrpSpPr>
          <p:cNvPr id="4" name="Group 48"/>
          <p:cNvGrpSpPr/>
          <p:nvPr/>
        </p:nvGrpSpPr>
        <p:grpSpPr>
          <a:xfrm>
            <a:off x="1928794" y="3857628"/>
            <a:ext cx="6215106" cy="715968"/>
            <a:chOff x="1785918" y="3857628"/>
            <a:chExt cx="6215106" cy="715968"/>
          </a:xfrm>
        </p:grpSpPr>
        <p:grpSp>
          <p:nvGrpSpPr>
            <p:cNvPr id="5" name="Group 22"/>
            <p:cNvGrpSpPr/>
            <p:nvPr/>
          </p:nvGrpSpPr>
          <p:grpSpPr>
            <a:xfrm>
              <a:off x="1785918" y="3857628"/>
              <a:ext cx="2071702" cy="715968"/>
              <a:chOff x="1571604" y="3857628"/>
              <a:chExt cx="1785950" cy="715968"/>
            </a:xfrm>
          </p:grpSpPr>
          <p:cxnSp>
            <p:nvCxnSpPr>
              <p:cNvPr id="12" name="Straight Connector 11"/>
              <p:cNvCxnSpPr/>
              <p:nvPr/>
            </p:nvCxnSpPr>
            <p:spPr bwMode="auto">
              <a:xfrm rot="16200000" flipH="1">
                <a:off x="1285058" y="4144174"/>
                <a:ext cx="715174" cy="142082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14" name="Straight Connector 13"/>
              <p:cNvCxnSpPr/>
              <p:nvPr/>
            </p:nvCxnSpPr>
            <p:spPr bwMode="auto">
              <a:xfrm>
                <a:off x="1714480" y="4572008"/>
                <a:ext cx="1500198" cy="1588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18" name="Straight Connector 17"/>
              <p:cNvCxnSpPr/>
              <p:nvPr/>
            </p:nvCxnSpPr>
            <p:spPr bwMode="auto">
              <a:xfrm rot="5400000">
                <a:off x="2928132" y="4143380"/>
                <a:ext cx="715174" cy="143670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</p:grpSp>
        <p:grpSp>
          <p:nvGrpSpPr>
            <p:cNvPr id="6" name="Group 23"/>
            <p:cNvGrpSpPr/>
            <p:nvPr/>
          </p:nvGrpSpPr>
          <p:grpSpPr>
            <a:xfrm>
              <a:off x="3857620" y="3857628"/>
              <a:ext cx="2071702" cy="715968"/>
              <a:chOff x="1571604" y="3857628"/>
              <a:chExt cx="1785950" cy="715968"/>
            </a:xfrm>
          </p:grpSpPr>
          <p:cxnSp>
            <p:nvCxnSpPr>
              <p:cNvPr id="25" name="Straight Connector 24"/>
              <p:cNvCxnSpPr/>
              <p:nvPr/>
            </p:nvCxnSpPr>
            <p:spPr bwMode="auto">
              <a:xfrm rot="16200000" flipH="1">
                <a:off x="1285058" y="4144174"/>
                <a:ext cx="715174" cy="142082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26" name="Straight Connector 25"/>
              <p:cNvCxnSpPr/>
              <p:nvPr/>
            </p:nvCxnSpPr>
            <p:spPr bwMode="auto">
              <a:xfrm>
                <a:off x="1714480" y="4572008"/>
                <a:ext cx="1500198" cy="1588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27" name="Straight Connector 26"/>
              <p:cNvCxnSpPr/>
              <p:nvPr/>
            </p:nvCxnSpPr>
            <p:spPr bwMode="auto">
              <a:xfrm rot="5400000">
                <a:off x="2928132" y="4143380"/>
                <a:ext cx="715174" cy="143670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</p:grpSp>
        <p:grpSp>
          <p:nvGrpSpPr>
            <p:cNvPr id="10" name="Group 27"/>
            <p:cNvGrpSpPr/>
            <p:nvPr/>
          </p:nvGrpSpPr>
          <p:grpSpPr>
            <a:xfrm>
              <a:off x="5929322" y="3857628"/>
              <a:ext cx="2071702" cy="715968"/>
              <a:chOff x="1571604" y="3857628"/>
              <a:chExt cx="1785950" cy="715968"/>
            </a:xfrm>
          </p:grpSpPr>
          <p:cxnSp>
            <p:nvCxnSpPr>
              <p:cNvPr id="29" name="Straight Connector 28"/>
              <p:cNvCxnSpPr/>
              <p:nvPr/>
            </p:nvCxnSpPr>
            <p:spPr bwMode="auto">
              <a:xfrm rot="16200000" flipH="1">
                <a:off x="1285058" y="4144174"/>
                <a:ext cx="715174" cy="142082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30" name="Straight Connector 29"/>
              <p:cNvCxnSpPr/>
              <p:nvPr/>
            </p:nvCxnSpPr>
            <p:spPr bwMode="auto">
              <a:xfrm>
                <a:off x="1714480" y="4572008"/>
                <a:ext cx="1500198" cy="1588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31" name="Straight Connector 30"/>
              <p:cNvCxnSpPr/>
              <p:nvPr/>
            </p:nvCxnSpPr>
            <p:spPr bwMode="auto">
              <a:xfrm rot="5400000">
                <a:off x="2928132" y="4143380"/>
                <a:ext cx="715174" cy="143670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</p:grp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 descr="DSE-NEW-PP-2011-WHITE-9.jpg                                    004F9F0A Macintosh                      7C268076: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44" y="0"/>
            <a:ext cx="9145588" cy="6859588"/>
          </a:xfrm>
          <a:prstGeom prst="rect">
            <a:avLst/>
          </a:prstGeom>
          <a:noFill/>
        </p:spPr>
      </p:pic>
      <p:sp>
        <p:nvSpPr>
          <p:cNvPr id="11269" name="Text Box 5"/>
          <p:cNvSpPr txBox="1">
            <a:spLocks noChangeArrowheads="1"/>
          </p:cNvSpPr>
          <p:nvPr/>
        </p:nvSpPr>
        <p:spPr bwMode="auto">
          <a:xfrm>
            <a:off x="304800" y="304800"/>
            <a:ext cx="2057400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800" b="1">
                <a:solidFill>
                  <a:schemeClr val="bg1"/>
                </a:solidFill>
                <a:latin typeface="Arial" charset="0"/>
                <a:hlinkClick r:id="rId4"/>
              </a:rPr>
              <a:t>www.deepseaplc.com</a:t>
            </a:r>
            <a:endParaRPr lang="en-US" sz="800" b="1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11270" name="Text Box 6"/>
          <p:cNvSpPr txBox="1">
            <a:spLocks noChangeArrowheads="1"/>
          </p:cNvSpPr>
          <p:nvPr/>
        </p:nvSpPr>
        <p:spPr bwMode="auto">
          <a:xfrm>
            <a:off x="304800" y="990600"/>
            <a:ext cx="7579568" cy="23698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GB" sz="3200" b="1" dirty="0" smtClean="0">
                <a:solidFill>
                  <a:srgbClr val="00D100"/>
                </a:solidFill>
                <a:latin typeface="Arial" charset="0"/>
              </a:rPr>
              <a:t>TRANSMISSION LINE FOR RS485 CONNECTION</a:t>
            </a:r>
          </a:p>
          <a:p>
            <a:endParaRPr lang="en-GB" sz="3200" b="1" dirty="0" smtClean="0">
              <a:solidFill>
                <a:srgbClr val="00D100"/>
              </a:solidFill>
              <a:latin typeface="Arial" charset="0"/>
            </a:endParaRPr>
          </a:p>
          <a:p>
            <a:endParaRPr lang="en-GB" sz="2600" b="1" dirty="0" smtClean="0">
              <a:latin typeface="Arial" charset="0"/>
            </a:endParaRPr>
          </a:p>
          <a:p>
            <a:endParaRPr lang="en-GB" sz="2600" b="1" dirty="0">
              <a:latin typeface="Arial" charset="0"/>
            </a:endParaRPr>
          </a:p>
        </p:txBody>
      </p:sp>
      <p:grpSp>
        <p:nvGrpSpPr>
          <p:cNvPr id="3" name="Group 9"/>
          <p:cNvGrpSpPr/>
          <p:nvPr/>
        </p:nvGrpSpPr>
        <p:grpSpPr>
          <a:xfrm>
            <a:off x="571472" y="2786058"/>
            <a:ext cx="7953392" cy="1106442"/>
            <a:chOff x="571472" y="2786058"/>
            <a:chExt cx="7953392" cy="1106442"/>
          </a:xfrm>
        </p:grpSpPr>
        <p:pic>
          <p:nvPicPr>
            <p:cNvPr id="2" name="Picture 2" descr="Image of DSE8610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571472" y="2786058"/>
              <a:ext cx="1666848" cy="1106442"/>
            </a:xfrm>
            <a:prstGeom prst="rect">
              <a:avLst/>
            </a:prstGeom>
            <a:noFill/>
          </p:spPr>
        </p:pic>
        <p:pic>
          <p:nvPicPr>
            <p:cNvPr id="7" name="Picture 2" descr="Image of DSE8610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2714612" y="2786058"/>
              <a:ext cx="1666848" cy="1106442"/>
            </a:xfrm>
            <a:prstGeom prst="rect">
              <a:avLst/>
            </a:prstGeom>
            <a:noFill/>
          </p:spPr>
        </p:pic>
        <p:pic>
          <p:nvPicPr>
            <p:cNvPr id="8" name="Picture 2" descr="Image of DSE8610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4786314" y="2786058"/>
              <a:ext cx="1666848" cy="1106442"/>
            </a:xfrm>
            <a:prstGeom prst="rect">
              <a:avLst/>
            </a:prstGeom>
            <a:noFill/>
          </p:spPr>
        </p:pic>
        <p:pic>
          <p:nvPicPr>
            <p:cNvPr id="9" name="Picture 2" descr="Image of DSE8610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6858016" y="2786058"/>
              <a:ext cx="1666848" cy="1106442"/>
            </a:xfrm>
            <a:prstGeom prst="rect">
              <a:avLst/>
            </a:prstGeom>
            <a:noFill/>
          </p:spPr>
        </p:pic>
      </p:grpSp>
      <p:grpSp>
        <p:nvGrpSpPr>
          <p:cNvPr id="4" name="Group 48"/>
          <p:cNvGrpSpPr/>
          <p:nvPr/>
        </p:nvGrpSpPr>
        <p:grpSpPr>
          <a:xfrm>
            <a:off x="1928794" y="3857628"/>
            <a:ext cx="6215106" cy="715968"/>
            <a:chOff x="1785918" y="3857628"/>
            <a:chExt cx="6215106" cy="715968"/>
          </a:xfrm>
        </p:grpSpPr>
        <p:grpSp>
          <p:nvGrpSpPr>
            <p:cNvPr id="5" name="Group 22"/>
            <p:cNvGrpSpPr/>
            <p:nvPr/>
          </p:nvGrpSpPr>
          <p:grpSpPr>
            <a:xfrm>
              <a:off x="1785918" y="3857628"/>
              <a:ext cx="2071702" cy="715968"/>
              <a:chOff x="1571604" y="3857628"/>
              <a:chExt cx="1785950" cy="715968"/>
            </a:xfrm>
          </p:grpSpPr>
          <p:cxnSp>
            <p:nvCxnSpPr>
              <p:cNvPr id="12" name="Straight Connector 11"/>
              <p:cNvCxnSpPr/>
              <p:nvPr/>
            </p:nvCxnSpPr>
            <p:spPr bwMode="auto">
              <a:xfrm rot="16200000" flipH="1">
                <a:off x="1285058" y="4144174"/>
                <a:ext cx="715174" cy="142082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14" name="Straight Connector 13"/>
              <p:cNvCxnSpPr/>
              <p:nvPr/>
            </p:nvCxnSpPr>
            <p:spPr bwMode="auto">
              <a:xfrm>
                <a:off x="1714480" y="4572008"/>
                <a:ext cx="1500198" cy="1588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18" name="Straight Connector 17"/>
              <p:cNvCxnSpPr/>
              <p:nvPr/>
            </p:nvCxnSpPr>
            <p:spPr bwMode="auto">
              <a:xfrm rot="5400000">
                <a:off x="2928132" y="4143380"/>
                <a:ext cx="715174" cy="143670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</p:grpSp>
        <p:grpSp>
          <p:nvGrpSpPr>
            <p:cNvPr id="6" name="Group 23"/>
            <p:cNvGrpSpPr/>
            <p:nvPr/>
          </p:nvGrpSpPr>
          <p:grpSpPr>
            <a:xfrm>
              <a:off x="3857620" y="3857628"/>
              <a:ext cx="2071702" cy="715968"/>
              <a:chOff x="1571604" y="3857628"/>
              <a:chExt cx="1785950" cy="715968"/>
            </a:xfrm>
          </p:grpSpPr>
          <p:cxnSp>
            <p:nvCxnSpPr>
              <p:cNvPr id="25" name="Straight Connector 24"/>
              <p:cNvCxnSpPr/>
              <p:nvPr/>
            </p:nvCxnSpPr>
            <p:spPr bwMode="auto">
              <a:xfrm rot="16200000" flipH="1">
                <a:off x="1285058" y="4144174"/>
                <a:ext cx="715174" cy="142082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26" name="Straight Connector 25"/>
              <p:cNvCxnSpPr/>
              <p:nvPr/>
            </p:nvCxnSpPr>
            <p:spPr bwMode="auto">
              <a:xfrm>
                <a:off x="1714480" y="4572008"/>
                <a:ext cx="1500198" cy="1588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27" name="Straight Connector 26"/>
              <p:cNvCxnSpPr/>
              <p:nvPr/>
            </p:nvCxnSpPr>
            <p:spPr bwMode="auto">
              <a:xfrm rot="5400000">
                <a:off x="2928132" y="4143380"/>
                <a:ext cx="715174" cy="143670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</p:grpSp>
        <p:grpSp>
          <p:nvGrpSpPr>
            <p:cNvPr id="10" name="Group 27"/>
            <p:cNvGrpSpPr/>
            <p:nvPr/>
          </p:nvGrpSpPr>
          <p:grpSpPr>
            <a:xfrm>
              <a:off x="5929322" y="3857628"/>
              <a:ext cx="2071702" cy="715968"/>
              <a:chOff x="1571604" y="3857628"/>
              <a:chExt cx="1785950" cy="715968"/>
            </a:xfrm>
          </p:grpSpPr>
          <p:cxnSp>
            <p:nvCxnSpPr>
              <p:cNvPr id="29" name="Straight Connector 28"/>
              <p:cNvCxnSpPr/>
              <p:nvPr/>
            </p:nvCxnSpPr>
            <p:spPr bwMode="auto">
              <a:xfrm rot="16200000" flipH="1">
                <a:off x="1285058" y="4144174"/>
                <a:ext cx="715174" cy="142082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30" name="Straight Connector 29"/>
              <p:cNvCxnSpPr/>
              <p:nvPr/>
            </p:nvCxnSpPr>
            <p:spPr bwMode="auto">
              <a:xfrm>
                <a:off x="1714480" y="4572008"/>
                <a:ext cx="1500198" cy="1588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31" name="Straight Connector 30"/>
              <p:cNvCxnSpPr/>
              <p:nvPr/>
            </p:nvCxnSpPr>
            <p:spPr bwMode="auto">
              <a:xfrm rot="5400000">
                <a:off x="2928132" y="4143380"/>
                <a:ext cx="715174" cy="143670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</p:grpSp>
      </p:grpSp>
      <p:grpSp>
        <p:nvGrpSpPr>
          <p:cNvPr id="11" name="Group 47"/>
          <p:cNvGrpSpPr/>
          <p:nvPr/>
        </p:nvGrpSpPr>
        <p:grpSpPr>
          <a:xfrm>
            <a:off x="1000100" y="3857628"/>
            <a:ext cx="6215106" cy="930282"/>
            <a:chOff x="1428728" y="3998916"/>
            <a:chExt cx="6215106" cy="715968"/>
          </a:xfrm>
        </p:grpSpPr>
        <p:grpSp>
          <p:nvGrpSpPr>
            <p:cNvPr id="13" name="Group 35"/>
            <p:cNvGrpSpPr/>
            <p:nvPr/>
          </p:nvGrpSpPr>
          <p:grpSpPr>
            <a:xfrm>
              <a:off x="1428728" y="3998916"/>
              <a:ext cx="2071702" cy="715968"/>
              <a:chOff x="1571604" y="3857628"/>
              <a:chExt cx="1785950" cy="715968"/>
            </a:xfrm>
          </p:grpSpPr>
          <p:cxnSp>
            <p:nvCxnSpPr>
              <p:cNvPr id="37" name="Straight Connector 36"/>
              <p:cNvCxnSpPr/>
              <p:nvPr/>
            </p:nvCxnSpPr>
            <p:spPr bwMode="auto">
              <a:xfrm rot="16200000" flipH="1">
                <a:off x="1285058" y="4144174"/>
                <a:ext cx="715174" cy="142082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rgbClr val="00B05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38" name="Straight Connector 37"/>
              <p:cNvCxnSpPr/>
              <p:nvPr/>
            </p:nvCxnSpPr>
            <p:spPr bwMode="auto">
              <a:xfrm>
                <a:off x="1714480" y="4572008"/>
                <a:ext cx="1500198" cy="1588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rgbClr val="00B05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39" name="Straight Connector 38"/>
              <p:cNvCxnSpPr/>
              <p:nvPr/>
            </p:nvCxnSpPr>
            <p:spPr bwMode="auto">
              <a:xfrm rot="5400000">
                <a:off x="2928132" y="4143380"/>
                <a:ext cx="715174" cy="143670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rgbClr val="00B05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</p:grpSp>
        <p:grpSp>
          <p:nvGrpSpPr>
            <p:cNvPr id="15" name="Group 39"/>
            <p:cNvGrpSpPr/>
            <p:nvPr/>
          </p:nvGrpSpPr>
          <p:grpSpPr>
            <a:xfrm>
              <a:off x="3500430" y="3998916"/>
              <a:ext cx="2071702" cy="715968"/>
              <a:chOff x="1571604" y="3857628"/>
              <a:chExt cx="1785950" cy="715968"/>
            </a:xfrm>
          </p:grpSpPr>
          <p:cxnSp>
            <p:nvCxnSpPr>
              <p:cNvPr id="41" name="Straight Connector 40"/>
              <p:cNvCxnSpPr/>
              <p:nvPr/>
            </p:nvCxnSpPr>
            <p:spPr bwMode="auto">
              <a:xfrm rot="16200000" flipH="1">
                <a:off x="1285058" y="4144174"/>
                <a:ext cx="715174" cy="142082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rgbClr val="00B05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42" name="Straight Connector 41"/>
              <p:cNvCxnSpPr/>
              <p:nvPr/>
            </p:nvCxnSpPr>
            <p:spPr bwMode="auto">
              <a:xfrm>
                <a:off x="1714480" y="4572008"/>
                <a:ext cx="1500198" cy="1588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rgbClr val="00B05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43" name="Straight Connector 42"/>
              <p:cNvCxnSpPr/>
              <p:nvPr/>
            </p:nvCxnSpPr>
            <p:spPr bwMode="auto">
              <a:xfrm rot="5400000">
                <a:off x="2928132" y="4143380"/>
                <a:ext cx="715174" cy="143670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rgbClr val="00B05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</p:grpSp>
        <p:grpSp>
          <p:nvGrpSpPr>
            <p:cNvPr id="16" name="Group 43"/>
            <p:cNvGrpSpPr/>
            <p:nvPr/>
          </p:nvGrpSpPr>
          <p:grpSpPr>
            <a:xfrm>
              <a:off x="5572132" y="3998916"/>
              <a:ext cx="2071702" cy="715968"/>
              <a:chOff x="1571604" y="3857628"/>
              <a:chExt cx="1785950" cy="715968"/>
            </a:xfrm>
          </p:grpSpPr>
          <p:cxnSp>
            <p:nvCxnSpPr>
              <p:cNvPr id="45" name="Straight Connector 44"/>
              <p:cNvCxnSpPr/>
              <p:nvPr/>
            </p:nvCxnSpPr>
            <p:spPr bwMode="auto">
              <a:xfrm rot="16200000" flipH="1">
                <a:off x="1285058" y="4144174"/>
                <a:ext cx="715174" cy="142082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rgbClr val="00B05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46" name="Straight Connector 45"/>
              <p:cNvCxnSpPr/>
              <p:nvPr/>
            </p:nvCxnSpPr>
            <p:spPr bwMode="auto">
              <a:xfrm>
                <a:off x="1714480" y="4572008"/>
                <a:ext cx="1500198" cy="1588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rgbClr val="00B05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47" name="Straight Connector 46"/>
              <p:cNvCxnSpPr/>
              <p:nvPr/>
            </p:nvCxnSpPr>
            <p:spPr bwMode="auto">
              <a:xfrm rot="5400000">
                <a:off x="2928132" y="4143380"/>
                <a:ext cx="715174" cy="143670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rgbClr val="00B05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</p:grpSp>
      </p:grpSp>
      <p:sp>
        <p:nvSpPr>
          <p:cNvPr id="85" name="TextBox 84"/>
          <p:cNvSpPr txBox="1"/>
          <p:nvPr/>
        </p:nvSpPr>
        <p:spPr>
          <a:xfrm>
            <a:off x="3357554" y="4857760"/>
            <a:ext cx="27860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dirty="0" smtClean="0"/>
              <a:t>Screened Twisted Pair (STP)</a:t>
            </a:r>
            <a:endParaRPr lang="en-GB" sz="14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Blank Presentatio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0000"/>
      </a:hlink>
      <a:folHlink>
        <a:srgbClr val="000000"/>
      </a:folHlink>
    </a:clrScheme>
    <a:fontScheme name="Blank Presentation">
      <a:majorFont>
        <a:latin typeface="Times"/>
        <a:ea typeface=""/>
        <a:cs typeface=""/>
      </a:majorFont>
      <a:minorFont>
        <a:latin typeface="Time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9DF21593D9FC145913986A9E628CD40" ma:contentTypeVersion="7" ma:contentTypeDescription="Create a new document." ma:contentTypeScope="" ma:versionID="801947bc88507ac5ac0927d6cc572c11">
  <xsd:schema xmlns:xsd="http://www.w3.org/2001/XMLSchema" xmlns:xs="http://www.w3.org/2001/XMLSchema" xmlns:p="http://schemas.microsoft.com/office/2006/metadata/properties" xmlns:ns2="03425ff3-86fe-4b5f-a14e-d357990611e3" targetNamespace="http://schemas.microsoft.com/office/2006/metadata/properties" ma:root="true" ma:fieldsID="4c7fd980ece82bc88a4541a8546963bc" ns2:_="">
    <xsd:import namespace="03425ff3-86fe-4b5f-a14e-d357990611e3"/>
    <xsd:element name="properties">
      <xsd:complexType>
        <xsd:sequence>
          <xsd:element name="documentManagement">
            <xsd:complexType>
              <xsd:all>
                <xsd:element ref="ns2:Family" minOccurs="0"/>
                <xsd:element ref="ns2:Product" minOccurs="0"/>
                <xsd:element ref="ns2:Product_x0020_Type" minOccurs="0"/>
                <xsd:element ref="ns2:Document_x0020_Type"/>
                <xsd:element ref="ns2:Language"/>
                <xsd:element ref="ns2:Part_x0020_Number"/>
                <xsd:element ref="ns2:Obsolet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3425ff3-86fe-4b5f-a14e-d357990611e3" elementFormDefault="qualified">
    <xsd:import namespace="http://schemas.microsoft.com/office/2006/documentManagement/types"/>
    <xsd:import namespace="http://schemas.microsoft.com/office/infopath/2007/PartnerControls"/>
    <xsd:element name="Family" ma:index="2" nillable="true" ma:displayName="Family" ma:internalName="Family">
      <xsd:simpleType>
        <xsd:restriction base="dms:Text">
          <xsd:maxLength value="255"/>
        </xsd:restriction>
      </xsd:simpleType>
    </xsd:element>
    <xsd:element name="Product" ma:index="3" nillable="true" ma:displayName="Product" ma:internalName="Product">
      <xsd:simpleType>
        <xsd:restriction base="dms:Text">
          <xsd:maxLength value="255"/>
        </xsd:restriction>
      </xsd:simpleType>
    </xsd:element>
    <xsd:element name="Product_x0020_Type" ma:index="4" nillable="true" ma:displayName="Product Type" ma:internalName="Product_x0020_Type">
      <xsd:complexType>
        <xsd:complexContent>
          <xsd:extension base="dms:MultiChoice">
            <xsd:sequence>
              <xsd:element name="Value" maxOccurs="unbounded" minOccurs="0" nillable="true">
                <xsd:simpleType>
                  <xsd:restriction base="dms:Choice">
                    <xsd:enumeration value="Battery Charger"/>
                    <xsd:enumeration value="Speed Switch"/>
                    <xsd:enumeration value="Manual Start"/>
                    <xsd:enumeration value="Auto Start"/>
                    <xsd:enumeration value="AMF"/>
                    <xsd:enumeration value="ATS"/>
                    <xsd:enumeration value="Load Share"/>
                    <xsd:enumeration value="PC Software"/>
                    <xsd:enumeration value="Lighting"/>
                    <xsd:enumeration value="Accessory"/>
                  </xsd:restriction>
                </xsd:simpleType>
              </xsd:element>
            </xsd:sequence>
          </xsd:extension>
        </xsd:complexContent>
      </xsd:complexType>
    </xsd:element>
    <xsd:element name="Document_x0020_Type" ma:index="5" ma:displayName="Document Type" ma:format="Dropdown" ma:internalName="Document_x0020_Type">
      <xsd:simpleType>
        <xsd:restriction base="dms:Choice">
          <xsd:enumeration value="Installation Instructions"/>
          <xsd:enumeration value="Operator Manual"/>
          <xsd:enumeration value="Software manual"/>
          <xsd:enumeration value="Quick Start Guide"/>
          <xsd:enumeration value="Technical Guide"/>
          <xsd:enumeration value="Training Document"/>
          <xsd:enumeration value="Training Presentation"/>
          <xsd:enumeration value="Sales Information"/>
        </xsd:restriction>
      </xsd:simpleType>
    </xsd:element>
    <xsd:element name="Language" ma:index="6" ma:displayName="Language" ma:default="English" ma:internalName="Language">
      <xsd:simpleType>
        <xsd:restriction base="dms:Text">
          <xsd:maxLength value="255"/>
        </xsd:restriction>
      </xsd:simpleType>
    </xsd:element>
    <xsd:element name="Part_x0020_Number" ma:index="13" ma:displayName="Part Number" ma:internalName="Part_x0020_Number">
      <xsd:simpleType>
        <xsd:restriction base="dms:Text">
          <xsd:maxLength value="7"/>
        </xsd:restriction>
      </xsd:simpleType>
    </xsd:element>
    <xsd:element name="Obsolete" ma:index="14" nillable="true" ma:displayName="Obsolete" ma:default="0" ma:internalName="Obsolet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9" ma:displayName="Content Type"/>
        <xsd:element ref="dc:title" minOccurs="0" maxOccurs="1" ma:index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Part_x0020_Number xmlns="03425ff3-86fe-4b5f-a14e-d357990611e3">056-078</Part_x0020_Number>
    <Product_x0020_Type xmlns="03425ff3-86fe-4b5f-a14e-d357990611e3"/>
    <Document_x0020_Type xmlns="03425ff3-86fe-4b5f-a14e-d357990611e3">Training Presentation</Document_x0020_Type>
    <Family xmlns="03425ff3-86fe-4b5f-a14e-d357990611e3">Comms Training</Family>
    <Language xmlns="03425ff3-86fe-4b5f-a14e-d357990611e3">English</Language>
    <Obsolete xmlns="03425ff3-86fe-4b5f-a14e-d357990611e3">false</Obsolete>
    <Product xmlns="03425ff3-86fe-4b5f-a14e-d357990611e3" xsi:nil="true"/>
  </documentManagement>
</p:properties>
</file>

<file path=customXml/itemProps1.xml><?xml version="1.0" encoding="utf-8"?>
<ds:datastoreItem xmlns:ds="http://schemas.openxmlformats.org/officeDocument/2006/customXml" ds:itemID="{CAFBE254-4292-4C3E-B9A8-2904E0A390F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3425ff3-86fe-4b5f-a14e-d357990611e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77EC507B-DAC8-4BFD-B530-83B256FDE957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4136D3A6-909F-40E3-8989-0B824F6BD3F5}">
  <ds:schemaRefs>
    <ds:schemaRef ds:uri="http://schemas.microsoft.com/office/2006/documentManagement/types"/>
    <ds:schemaRef ds:uri="http://purl.org/dc/elements/1.1/"/>
    <ds:schemaRef ds:uri="http://purl.org/dc/terms/"/>
    <ds:schemaRef ds:uri="http://purl.org/dc/dcmitype/"/>
    <ds:schemaRef ds:uri="http://www.w3.org/XML/1998/namespace"/>
    <ds:schemaRef ds:uri="http://schemas.microsoft.com/office/2006/metadata/properties"/>
    <ds:schemaRef ds:uri="03425ff3-86fe-4b5f-a14e-d357990611e3"/>
    <ds:schemaRef ds:uri="http://schemas.openxmlformats.org/package/2006/metadata/core-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1296</TotalTime>
  <Words>2268</Words>
  <Application>Microsoft Office PowerPoint</Application>
  <PresentationFormat>On-screen Show (4:3)</PresentationFormat>
  <Paragraphs>600</Paragraphs>
  <Slides>38</Slides>
  <Notes>38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38</vt:i4>
      </vt:variant>
    </vt:vector>
  </HeadingPairs>
  <TitlesOfParts>
    <vt:vector size="39" baseType="lpstr">
      <vt:lpstr>Blank Presentation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Slide 36</vt:lpstr>
      <vt:lpstr>Slide 37</vt:lpstr>
      <vt:lpstr>Slide 38</vt:lpstr>
    </vt:vector>
  </TitlesOfParts>
  <Company>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DSEGencomm Presentation</dc:title>
  <dc:subject>;#Comms;#</dc:subject>
  <dc:creator>.</dc:creator>
  <cp:lastModifiedBy>Tony.Manton</cp:lastModifiedBy>
  <cp:revision>80</cp:revision>
  <dcterms:created xsi:type="dcterms:W3CDTF">2011-04-20T10:36:16Z</dcterms:created>
  <dcterms:modified xsi:type="dcterms:W3CDTF">2014-02-13T10:30:13Z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0x01010029DF21593D9FC145913986A9E628CD40</vt:lpwstr>
  </property>
</Properties>
</file>